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4" r:id="rId4"/>
    <p:sldId id="260" r:id="rId5"/>
    <p:sldId id="262" r:id="rId6"/>
    <p:sldId id="259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F042-AF25-472B-B826-DE8041584F4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8AE8-8C5D-432C-A068-81A42E96CA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2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704961-298E-4623-8336-6CC54BB249E4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28FD0A-099C-4DFC-AD0C-7BDB6CF3525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420888"/>
            <a:ext cx="8424935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Bookman Old Style" pitchFamily="18" charset="0"/>
              </a:rPr>
              <a:t>2019 год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Bookman Old Style" pitchFamily="18" charset="0"/>
              </a:rPr>
              <a:t>объявлен губернатором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Bookman Old Style" pitchFamily="18" charset="0"/>
              </a:rPr>
              <a:t>В.Ю. Голубевым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Bookman Old Style" pitchFamily="18" charset="0"/>
              </a:rPr>
              <a:t>годом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Bookman Old Style" pitchFamily="18" charset="0"/>
              </a:rPr>
              <a:t>народного творчества </a:t>
            </a:r>
            <a:r>
              <a:rPr lang="ru-RU" sz="3600" b="1" smtClean="0">
                <a:latin typeface="Bookman Old Style" pitchFamily="18" charset="0"/>
              </a:rPr>
              <a:t>на </a:t>
            </a:r>
            <a:r>
              <a:rPr lang="ru-RU" sz="3600" b="1" smtClean="0">
                <a:latin typeface="Bookman Old Style" pitchFamily="18" charset="0"/>
              </a:rPr>
              <a:t>Дону 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Славен Дон делами</a:t>
            </a:r>
            <a:endParaRPr lang="ru-RU" sz="5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7">
        <p:fade/>
      </p:transition>
    </mc:Choice>
    <mc:Fallback xmlns="">
      <p:transition spd="med" advTm="3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83568" y="1700808"/>
            <a:ext cx="4176464" cy="4824536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Bookman Old Style" pitchFamily="18" charset="0"/>
              </a:rPr>
              <a:t>Народное творчество Дона имеет большую историко-литературную и познавательную ценность как высокохудожественный памятник общерусской культуры и как документ, раскрывающий важнейшие события в жизни донского казачества.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Bookman Old Style" pitchFamily="18" charset="0"/>
              </a:rPr>
              <a:t>Необходимо знать историю своего края, о духовной         и хозяйственной жизни наших предков. Все это продолжает жить в сознании народа и входит в сокровищницу нашего искусства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User\Desktop\выставка 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312368" cy="441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</p:pic>
    </p:spTree>
    <p:extLst>
      <p:ext uri="{BB962C8B-B14F-4D97-AF65-F5344CB8AC3E}">
        <p14:creationId xmlns:p14="http://schemas.microsoft.com/office/powerpoint/2010/main" val="1832968336"/>
      </p:ext>
    </p:extLst>
  </p:cSld>
  <p:clrMapOvr>
    <a:masterClrMapping/>
  </p:clrMapOvr>
  <p:transition spd="slow" advTm="1061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2520"/>
          </a:xfrm>
        </p:spPr>
        <p:txBody>
          <a:bodyPr>
            <a:noAutofit/>
          </a:bodyPr>
          <a:lstStyle/>
          <a:p>
            <a:r>
              <a:rPr lang="ru-RU" sz="1450" b="1" dirty="0" smtClean="0">
                <a:latin typeface="Bookman Old Style" pitchFamily="18" charset="0"/>
              </a:rPr>
              <a:t>«Каждое древо сильно своими корнями, отруби их и древо погибнет». Так и народ, и нация не знающие своей истории и культуры </a:t>
            </a:r>
            <a:br>
              <a:rPr lang="ru-RU" sz="1450" b="1" dirty="0" smtClean="0">
                <a:latin typeface="Bookman Old Style" pitchFamily="18" charset="0"/>
              </a:rPr>
            </a:br>
            <a:r>
              <a:rPr lang="ru-RU" sz="1450" b="1" dirty="0" smtClean="0">
                <a:latin typeface="Bookman Old Style" pitchFamily="18" charset="0"/>
              </a:rPr>
              <a:t>обречены на вымирание.</a:t>
            </a:r>
            <a:br>
              <a:rPr lang="ru-RU" sz="1450" b="1" dirty="0" smtClean="0">
                <a:latin typeface="Bookman Old Style" pitchFamily="18" charset="0"/>
              </a:rPr>
            </a:br>
            <a:r>
              <a:rPr lang="ru-RU" sz="1450" b="1" dirty="0" smtClean="0">
                <a:latin typeface="Bookman Old Style" pitchFamily="18" charset="0"/>
              </a:rPr>
              <a:t>Культура и народный быт обладают глубокой преемственностью.</a:t>
            </a:r>
            <a:br>
              <a:rPr lang="ru-RU" sz="1450" b="1" dirty="0" smtClean="0">
                <a:latin typeface="Bookman Old Style" pitchFamily="18" charset="0"/>
              </a:rPr>
            </a:br>
            <a:r>
              <a:rPr lang="ru-RU" sz="1450" b="1" dirty="0" smtClean="0">
                <a:latin typeface="Bookman Old Style" pitchFamily="18" charset="0"/>
              </a:rPr>
              <a:t>Шагнуть вперед можно только тогда, когда нога отталкивается от чего-то…</a:t>
            </a:r>
            <a:br>
              <a:rPr lang="ru-RU" sz="1450" b="1" dirty="0" smtClean="0">
                <a:latin typeface="Bookman Old Style" pitchFamily="18" charset="0"/>
              </a:rPr>
            </a:br>
            <a:r>
              <a:rPr lang="ru-RU" sz="1450" b="1" dirty="0" smtClean="0">
                <a:latin typeface="Bookman Old Style" pitchFamily="18" charset="0"/>
              </a:rPr>
              <a:t>В прошлом мы черпаем свои духовные силы, чтобы совершать будущее</a:t>
            </a:r>
            <a:endParaRPr lang="ru-RU" sz="1450" b="1" dirty="0">
              <a:latin typeface="Bookman Old Style" pitchFamily="18" charset="0"/>
            </a:endParaRPr>
          </a:p>
        </p:txBody>
      </p:sp>
      <p:pic>
        <p:nvPicPr>
          <p:cNvPr id="2050" name="Picture 2" descr="C:\Users\User\Desktop\выставка 0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584847" cy="3446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User\Desktop\выставка 0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69" y="2132856"/>
            <a:ext cx="2994980" cy="3993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64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530">
        <p:split orient="vert"/>
      </p:transition>
    </mc:Choice>
    <mc:Fallback xmlns="">
      <p:transition spd="slow" advTm="115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Донской казак хват, силой и удалью богат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098" name="Picture 2" descr="C:\Users\User\Desktop\выставка 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16424" cy="421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41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514">
        <p14:doors dir="vert"/>
      </p:transition>
    </mc:Choice>
    <mc:Fallback xmlns="">
      <p:transition spd="slow" advTm="4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«Казак в труде, как и в бою, славит Родину свою»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8194" name="Picture 2" descr="C:\Users\User\Desktop\выставка 0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808312" cy="4116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636912"/>
            <a:ext cx="2691496" cy="3588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83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607">
        <p14:prism/>
      </p:transition>
    </mc:Choice>
    <mc:Fallback xmlns="">
      <p:transition spd="slow" advTm="10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7945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sz="4000" dirty="0" smtClean="0">
                <a:latin typeface="Bookman Old Style" pitchFamily="18" charset="0"/>
              </a:rPr>
              <a:t>Казачьи песни слушать – мед ложкой кушать»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Казачьи песни отражают не только чувства, но и определенные факты истории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User\Desktop\выставка 0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636912"/>
            <a:ext cx="382270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C:\Users\User\Desktop\выставка 04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81" y="2636912"/>
            <a:ext cx="3418988" cy="348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97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03">
        <p:diamond/>
      </p:transition>
    </mc:Choice>
    <mc:Fallback xmlns="">
      <p:transition spd="slow" advTm="6503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3888432" cy="324036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</a:rPr>
              <a:t>Безгранично море жанров фольклора: песни, предания, сказки, байки, пословицы, поговорки и загадки. Складывались они по ходу  истории, отражая не только важные события, но и характерные бытовые явления.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</a:rPr>
              <a:t>Раскрывая картины жизни и быта казаков, воссоздавая особый казачий характер.</a:t>
            </a:r>
          </a:p>
          <a:p>
            <a:pPr algn="ctr">
              <a:spcAft>
                <a:spcPts val="0"/>
              </a:spcAft>
            </a:pP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3352800" cy="78296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man Old Style" pitchFamily="18" charset="0"/>
              </a:rPr>
              <a:t>Фольклор</a:t>
            </a:r>
            <a:endParaRPr lang="ru-RU" sz="4400" b="1" dirty="0">
              <a:latin typeface="Bookman Old Style" pitchFamily="18" charset="0"/>
            </a:endParaRPr>
          </a:p>
        </p:txBody>
      </p:sp>
      <p:pic>
        <p:nvPicPr>
          <p:cNvPr id="10242" name="Picture 2" descr="C:\Users\User\Desktop\выставка 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33830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4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3">
        <p14:flip dir="r"/>
      </p:transition>
    </mc:Choice>
    <mc:Fallback xmlns="">
      <p:transition spd="slow" advTm="112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Приобщение детей к истокам и основам родной культуры поможет познать историю своего народа, края и сформировать нравственные и этические нормы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074" name="Picture 2" descr="C:\Users\User\Desktop\выставка 0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5" y="2132856"/>
            <a:ext cx="3124359" cy="4166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User\Desktop\выставка 0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2592288" cy="370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68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5">
        <p:blinds dir="vert"/>
      </p:transition>
    </mc:Choice>
    <mc:Fallback xmlns="">
      <p:transition spd="slow" advTm="809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415</TotalTime>
  <Words>196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Bookman Old Style</vt:lpstr>
      <vt:lpstr>Calibri</vt:lpstr>
      <vt:lpstr>Constantia</vt:lpstr>
      <vt:lpstr>Symbol</vt:lpstr>
      <vt:lpstr>Волна</vt:lpstr>
      <vt:lpstr>Славен Дон делами</vt:lpstr>
      <vt:lpstr> </vt:lpstr>
      <vt:lpstr>«Каждое древо сильно своими корнями, отруби их и древо погибнет». Так и народ, и нация не знающие своей истории и культуры  обречены на вымирание. Культура и народный быт обладают глубокой преемственностью. Шагнуть вперед можно только тогда, когда нога отталкивается от чего-то… В прошлом мы черпаем свои духовные силы, чтобы совершать будущее</vt:lpstr>
      <vt:lpstr>Донской казак хват, силой и удалью богат</vt:lpstr>
      <vt:lpstr>«Казак в труде, как и в бою, славит Родину свою»</vt:lpstr>
      <vt:lpstr>«Казачьи песни слушать – мед ложкой кушать» Казачьи песни отражают не только чувства, но и определенные факты истории</vt:lpstr>
      <vt:lpstr>Фольклор</vt:lpstr>
      <vt:lpstr>Приобщение детей к истокам и основам родной культуры поможет познать историю своего народа, края и сформировать нравственные и этические нормы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kalugina</cp:lastModifiedBy>
  <cp:revision>26</cp:revision>
  <dcterms:created xsi:type="dcterms:W3CDTF">2009-12-15T21:32:08Z</dcterms:created>
  <dcterms:modified xsi:type="dcterms:W3CDTF">2019-05-07T06:55:30Z</dcterms:modified>
</cp:coreProperties>
</file>