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5" r:id="rId11"/>
    <p:sldId id="304" r:id="rId12"/>
    <p:sldId id="30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501" autoAdjust="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/>
              <a:t>Блиц-опрос классных руководителей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/>
              <a:t>Социально-воспитательная работа  в  ДПК</a:t>
            </a:r>
          </a:p>
        </p:txBody>
      </p:sp>
    </p:spTree>
    <p:extLst>
      <p:ext uri="{BB962C8B-B14F-4D97-AF65-F5344CB8AC3E}">
        <p14:creationId xmlns:p14="http://schemas.microsoft.com/office/powerpoint/2010/main" val="2186340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" y="1"/>
            <a:ext cx="11206975" cy="932122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i="1" dirty="0"/>
              <a:t>ВОПРОС 4:  </a:t>
            </a:r>
            <a:br>
              <a:rPr lang="ru-RU" sz="2400" dirty="0"/>
            </a:br>
            <a:r>
              <a:rPr lang="ru-RU" sz="1800" dirty="0"/>
              <a:t>В процессе обучения и воспитания обучающихся участвует весь педагогический коллектив. Но больше всего ответственности  несет классный руководитель. Что помогает справляться с этой ответственностью?</a:t>
            </a:r>
            <a:br>
              <a:rPr lang="ru-RU" sz="1800" dirty="0"/>
            </a:br>
            <a:br>
              <a:rPr lang="ru-RU" sz="2000" dirty="0"/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163463"/>
            <a:ext cx="3310128" cy="265536"/>
          </a:xfrm>
        </p:spPr>
        <p:txBody>
          <a:bodyPr/>
          <a:lstStyle/>
          <a:p>
            <a:r>
              <a:rPr lang="ru-RU" sz="1400" i="1" dirty="0"/>
              <a:t>физическая культура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>
            <a:normAutofit fontScale="925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- помощь коллег, доверительные отношения со студентами, контакт с родителями, помощь заведующей отделением, толерантность в связи с </a:t>
            </a:r>
            <a:r>
              <a:rPr lang="ru-RU" dirty="0" err="1"/>
              <a:t>полипрофессиональностью</a:t>
            </a:r>
            <a:r>
              <a:rPr lang="ru-RU" dirty="0"/>
              <a:t> и национальным составом студентов.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059010"/>
            <a:ext cx="3310128" cy="369989"/>
          </a:xfrm>
        </p:spPr>
        <p:txBody>
          <a:bodyPr/>
          <a:lstStyle/>
          <a:p>
            <a:r>
              <a:rPr lang="ru-RU" sz="1400" i="1" dirty="0"/>
              <a:t>Преподавание в начальных классах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Преодолевая сложности и находя пути решения проблем, мы развиваемся профессионально. Действуем по обстоятельствам, обращаемся за консультацией к психологической службе колледжа и коллегам.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980" y="3142645"/>
            <a:ext cx="3296092" cy="470350"/>
          </a:xfrm>
        </p:spPr>
        <p:txBody>
          <a:bodyPr/>
          <a:lstStyle/>
          <a:p>
            <a:r>
              <a:rPr lang="ru-RU" sz="1400" i="1" dirty="0"/>
              <a:t>Специальное дошкольное и дошкольное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512634"/>
            <a:ext cx="3806146" cy="2043252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педагогические сложности позволяют профессионально развиваться, так как контингент студентов неоднороден, а мотивация и социальная адаптация различны.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Личная ответственность помогает справляться со сложностями.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sz="1300" dirty="0"/>
          </a:p>
          <a:p>
            <a:pPr algn="l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D7D8741-0B4C-4440-8910-E949A8EE11F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653" b="15653"/>
          <a:stretch>
            <a:fillRect/>
          </a:stretch>
        </p:blipFill>
        <p:spPr>
          <a:xfrm>
            <a:off x="4218724" y="1015758"/>
            <a:ext cx="3310128" cy="204325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131C6-6739-4DD1-B3E5-1CFDB216A2C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9049" b="19049"/>
          <a:stretch>
            <a:fillRect/>
          </a:stretch>
        </p:blipFill>
        <p:spPr>
          <a:xfrm>
            <a:off x="7745608" y="1015758"/>
            <a:ext cx="3310128" cy="204325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BB3813-7EBF-43D4-ACAF-096302C5187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17145" b="17145"/>
          <a:stretch>
            <a:fillRect/>
          </a:stretch>
        </p:blipFill>
        <p:spPr>
          <a:xfrm>
            <a:off x="729212" y="1015758"/>
            <a:ext cx="3310128" cy="2043253"/>
          </a:xfrm>
        </p:spPr>
      </p:pic>
    </p:spTree>
    <p:extLst>
      <p:ext uri="{BB962C8B-B14F-4D97-AF65-F5344CB8AC3E}">
        <p14:creationId xmlns:p14="http://schemas.microsoft.com/office/powerpoint/2010/main" val="415273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100362"/>
            <a:ext cx="11552664" cy="1037963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i="1" dirty="0"/>
            </a:br>
            <a:br>
              <a:rPr lang="ru-RU" sz="2400" i="1" dirty="0"/>
            </a:br>
            <a:br>
              <a:rPr lang="ru-RU" sz="2400" i="1" dirty="0"/>
            </a:br>
            <a:r>
              <a:rPr lang="ru-RU" sz="2400" i="1" dirty="0"/>
              <a:t>ВОПРОС 5:  </a:t>
            </a:r>
            <a:br>
              <a:rPr lang="ru-RU" sz="2400" i="1" dirty="0"/>
            </a:br>
            <a:r>
              <a:rPr lang="ru-RU" sz="4000" dirty="0"/>
              <a:t>Ваше обращение к студентам</a:t>
            </a:r>
            <a:br>
              <a:rPr lang="ru-RU" sz="4000" dirty="0"/>
            </a:br>
            <a:br>
              <a:rPr lang="ru-RU" sz="4000" dirty="0"/>
            </a:br>
            <a:endParaRPr lang="ru-RU" sz="4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202301"/>
            <a:ext cx="3310128" cy="310333"/>
          </a:xfrm>
        </p:spPr>
        <p:txBody>
          <a:bodyPr/>
          <a:lstStyle/>
          <a:p>
            <a:r>
              <a:rPr lang="ru-RU" sz="1400" i="1" dirty="0"/>
              <a:t>Адаптивная физическая культура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5EFF99-74F1-4D86-8975-7AD01CAA7EC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>
            <a:off x="590310" y="1217732"/>
            <a:ext cx="3309938" cy="192149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512633"/>
            <a:ext cx="3310128" cy="1861953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Служить обществу так, чтобы не было мучительно и стыдно за поступки и бесцельно прожитые годы. Оставайтесь в сердцах людей, как лучик света, который будет согревать душу.</a:t>
            </a:r>
          </a:p>
          <a:p>
            <a:pPr algn="l"/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202301"/>
            <a:ext cx="3310128" cy="310333"/>
          </a:xfrm>
        </p:spPr>
        <p:txBody>
          <a:bodyPr/>
          <a:lstStyle/>
          <a:p>
            <a:r>
              <a:rPr lang="ru-RU" sz="1400" i="1" dirty="0"/>
              <a:t>Коррекционная педагогика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Стремясь к знаниям, овладевая профессиональными навыками, вы приближаетесь к высоте, именуемой «профессионализм». Достигнув этой высоты, вы способны изменить собственную жизнь и сделать жизнь классного руководителя поистине классной!.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8944" y="3118667"/>
            <a:ext cx="3310128" cy="393967"/>
          </a:xfrm>
        </p:spPr>
        <p:txBody>
          <a:bodyPr/>
          <a:lstStyle/>
          <a:p>
            <a:r>
              <a:rPr lang="ru-RU" sz="1400" i="1" dirty="0"/>
              <a:t>Музыкальное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512632"/>
            <a:ext cx="3310128" cy="1861953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Дорогие ребята, будьте прежде всего, людьми с большой буквы, с твердыми моральными устоями, умеющими хранить вечные ценности и передавать их будущим поколениям.</a:t>
            </a:r>
          </a:p>
          <a:p>
            <a:pPr algn="l"/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AC0E81-4CEB-473C-A5CC-1D2E6C9A255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>
            <a:off x="4230392" y="1201399"/>
            <a:ext cx="3310128" cy="193782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D87F78-D8B9-4676-A56D-43A23278539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>
            <a:off x="7768819" y="1217731"/>
            <a:ext cx="3310128" cy="1921495"/>
          </a:xfrm>
        </p:spPr>
      </p:pic>
    </p:spTree>
    <p:extLst>
      <p:ext uri="{BB962C8B-B14F-4D97-AF65-F5344CB8AC3E}">
        <p14:creationId xmlns:p14="http://schemas.microsoft.com/office/powerpoint/2010/main" val="80690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" y="1"/>
            <a:ext cx="11206975" cy="932122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i="1" dirty="0"/>
              <a:t>ВОПРОС 5:  </a:t>
            </a:r>
            <a:br>
              <a:rPr lang="ru-RU" sz="2400" dirty="0"/>
            </a:br>
            <a:r>
              <a:rPr lang="ru-RU" sz="4000" dirty="0"/>
              <a:t>Ваше обращение к студентам</a:t>
            </a:r>
            <a:br>
              <a:rPr lang="ru-RU" sz="1800" dirty="0"/>
            </a:br>
            <a:br>
              <a:rPr lang="ru-RU" sz="2000" dirty="0"/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163463"/>
            <a:ext cx="3310128" cy="265536"/>
          </a:xfrm>
        </p:spPr>
        <p:txBody>
          <a:bodyPr/>
          <a:lstStyle/>
          <a:p>
            <a:r>
              <a:rPr lang="ru-RU" sz="1400" i="1" dirty="0"/>
              <a:t>физическая культура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Дорогие студенты! Вместе – мы сила!</a:t>
            </a:r>
          </a:p>
          <a:p>
            <a:pPr algn="l"/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059010"/>
            <a:ext cx="3310128" cy="369989"/>
          </a:xfrm>
        </p:spPr>
        <p:txBody>
          <a:bodyPr/>
          <a:lstStyle/>
          <a:p>
            <a:r>
              <a:rPr lang="ru-RU" sz="1400" i="1" dirty="0"/>
              <a:t>Преподавание в начальных классах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Уважаемые студенты! Сохраняйте традиции Российского образования. Помните о том, что каждый ребенок – это индивидуальный мир, который нужно сохранить и помочь развиться.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980" y="3142644"/>
            <a:ext cx="3296092" cy="467655"/>
          </a:xfrm>
        </p:spPr>
        <p:txBody>
          <a:bodyPr/>
          <a:lstStyle/>
          <a:p>
            <a:r>
              <a:rPr lang="ru-RU" sz="1400" i="1" dirty="0"/>
              <a:t>Специальное дошкольное и дошкольное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610300"/>
            <a:ext cx="3806146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Мы, классные руководители, готовы вас услышать, поддержать, помочь! Соучаствовать в ваших делах и радоваться вашим успехам!</a:t>
            </a:r>
          </a:p>
          <a:p>
            <a:pPr algn="l"/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sz="1300" dirty="0"/>
          </a:p>
          <a:p>
            <a:pPr algn="l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D7D8741-0B4C-4440-8910-E949A8EE11F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653" b="15653"/>
          <a:stretch>
            <a:fillRect/>
          </a:stretch>
        </p:blipFill>
        <p:spPr>
          <a:xfrm>
            <a:off x="4218724" y="1015758"/>
            <a:ext cx="3310128" cy="204325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131C6-6739-4DD1-B3E5-1CFDB216A2C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9049" b="19049"/>
          <a:stretch>
            <a:fillRect/>
          </a:stretch>
        </p:blipFill>
        <p:spPr>
          <a:xfrm>
            <a:off x="7745608" y="1015758"/>
            <a:ext cx="3310128" cy="204325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BB3813-7EBF-43D4-ACAF-096302C5187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17145" b="17145"/>
          <a:stretch>
            <a:fillRect/>
          </a:stretch>
        </p:blipFill>
        <p:spPr>
          <a:xfrm>
            <a:off x="729212" y="1015758"/>
            <a:ext cx="3310128" cy="2043253"/>
          </a:xfrm>
        </p:spPr>
      </p:pic>
    </p:spTree>
    <p:extLst>
      <p:ext uri="{BB962C8B-B14F-4D97-AF65-F5344CB8AC3E}">
        <p14:creationId xmlns:p14="http://schemas.microsoft.com/office/powerpoint/2010/main" val="179249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45405-820E-4B0A-B930-16AC4BE5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674A82-F541-42FF-848D-7D2491881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06" y="2709052"/>
            <a:ext cx="4701097" cy="266553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Блиц–опрос проводился 10 января 2020 года При участии  всех классных руководителей </a:t>
            </a:r>
          </a:p>
          <a:p>
            <a:pPr algn="just"/>
            <a:endParaRPr lang="ru-RU" sz="5600" dirty="0"/>
          </a:p>
          <a:p>
            <a:pPr algn="just"/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информацией, как известно, усиливает чувство общности. Вот поэтому Мы разделились на малые творческие группы по специальностям, чтобы глубже определить позитивы и негативы в работе классного руководителя. И у нас состоялась настоящая педагогическая дискуссия…</a:t>
            </a:r>
          </a:p>
          <a:p>
            <a:pPr algn="r"/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Сычева М.А., зам. директора по ВСР</a:t>
            </a:r>
          </a:p>
          <a:p>
            <a:pPr algn="l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37784F-C1D5-4F56-A786-C18DDBC93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503" y="116870"/>
            <a:ext cx="6912483" cy="5257715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C41D9097-CE94-494B-92EC-868FD3C687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16480" y="116870"/>
            <a:ext cx="4704023" cy="2592182"/>
          </a:xfrm>
        </p:spPr>
      </p:pic>
    </p:spTree>
    <p:extLst>
      <p:ext uri="{BB962C8B-B14F-4D97-AF65-F5344CB8AC3E}">
        <p14:creationId xmlns:p14="http://schemas.microsoft.com/office/powerpoint/2010/main" val="404778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-1"/>
            <a:ext cx="11374243" cy="9220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i="1" dirty="0"/>
              <a:t>ВОПРОС 1: </a:t>
            </a:r>
            <a:br>
              <a:rPr lang="ru-RU" sz="2400" i="1" dirty="0"/>
            </a:br>
            <a:r>
              <a:rPr lang="ru-RU" sz="2400" i="1" dirty="0"/>
              <a:t>Кем для вас, классных руководителей,  является студент и почему?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2873181"/>
            <a:ext cx="3310128" cy="449533"/>
          </a:xfrm>
        </p:spPr>
        <p:txBody>
          <a:bodyPr/>
          <a:lstStyle/>
          <a:p>
            <a:r>
              <a:rPr lang="ru-RU" sz="1400" i="1" dirty="0"/>
              <a:t>Адаптивная физическая культура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5EFF99-74F1-4D86-8975-7AD01CAA7EC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>
            <a:off x="679405" y="901203"/>
            <a:ext cx="3309938" cy="192149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/>
          <a:lstStyle/>
          <a:p>
            <a:pPr marL="285750" indent="-285750" algn="l">
              <a:buFontTx/>
              <a:buChar char="-"/>
            </a:pPr>
            <a:r>
              <a:rPr lang="ru-RU" dirty="0">
                <a:ea typeface="SimSun-ExtB" panose="02010609060101010101" pitchFamily="49" charset="-122"/>
              </a:rPr>
              <a:t>Объектом обучения и воспитания морально-волевых качеств, человеколюбия. </a:t>
            </a:r>
          </a:p>
          <a:p>
            <a:pPr algn="l"/>
            <a:endParaRPr lang="ru-RU" dirty="0">
              <a:ea typeface="SimSun-ExtB" panose="02010609060101010101" pitchFamily="49" charset="-122"/>
            </a:endParaRP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2895832"/>
            <a:ext cx="3310128" cy="449533"/>
          </a:xfrm>
        </p:spPr>
        <p:txBody>
          <a:bodyPr/>
          <a:lstStyle/>
          <a:p>
            <a:r>
              <a:rPr lang="ru-RU" sz="1400" i="1" dirty="0"/>
              <a:t>Коррекционная педагогика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8B792D-548F-451E-AAEC-2303F6DD463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1470" b="11470"/>
          <a:stretch>
            <a:fillRect/>
          </a:stretch>
        </p:blipFill>
        <p:spPr>
          <a:xfrm>
            <a:off x="4210749" y="922049"/>
            <a:ext cx="3309937" cy="1921495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Личностью, стремящейся к получению профессионально-значимых качеств. </a:t>
            </a:r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8943" y="2895831"/>
            <a:ext cx="3415939" cy="426883"/>
          </a:xfrm>
        </p:spPr>
        <p:txBody>
          <a:bodyPr/>
          <a:lstStyle/>
          <a:p>
            <a:r>
              <a:rPr lang="ru-RU" sz="1400" i="1" dirty="0"/>
              <a:t>Музыкальное образование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B5DE51-FE7E-49E5-BAFE-A5BFF67AA93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32590" r="32590"/>
          <a:stretch>
            <a:fillRect/>
          </a:stretch>
        </p:blipFill>
        <p:spPr>
          <a:xfrm rot="5400000">
            <a:off x="8569167" y="227829"/>
            <a:ext cx="1921495" cy="3309937"/>
          </a:xfr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429000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Будущим коллегой, единомышленником, так как нам хочется, чтобы в музыкальной сфере работали высококвалифицированные специалисты, творчески активные, успешные, позитивные.</a:t>
            </a:r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41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" y="1"/>
            <a:ext cx="11206975" cy="8467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i="1" dirty="0"/>
              <a:t>Вопрос 1: </a:t>
            </a:r>
            <a:br>
              <a:rPr lang="ru-RU" sz="2400" i="1" dirty="0"/>
            </a:br>
            <a:r>
              <a:rPr lang="ru-RU" sz="2400" i="1" dirty="0"/>
              <a:t>Кем для вас, как для классных руководителей,  является студент и почему?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2914043"/>
            <a:ext cx="3310128" cy="425442"/>
          </a:xfrm>
        </p:spPr>
        <p:txBody>
          <a:bodyPr/>
          <a:lstStyle/>
          <a:p>
            <a:r>
              <a:rPr lang="ru-RU" sz="1400" i="1" dirty="0"/>
              <a:t>физическая культура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Личностью, которая проходит этап становления, потому что именно в колледже формируются не только профессиональные компетенции, но и личностные. 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2914042"/>
            <a:ext cx="3310128" cy="449531"/>
          </a:xfrm>
        </p:spPr>
        <p:txBody>
          <a:bodyPr/>
          <a:lstStyle/>
          <a:p>
            <a:r>
              <a:rPr lang="ru-RU" sz="1400" i="1" dirty="0"/>
              <a:t>Преподавание в начальных классах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это личность со своим индивидуальным внутренним миром, которая требует профессиональной поддержки и участия с нашей стороны, но также обогащает нас профессиональным опытом. </a:t>
            </a:r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980" y="2943923"/>
            <a:ext cx="3296092" cy="485078"/>
          </a:xfrm>
        </p:spPr>
        <p:txBody>
          <a:bodyPr/>
          <a:lstStyle/>
          <a:p>
            <a:r>
              <a:rPr lang="ru-RU" sz="1400" i="1" dirty="0"/>
              <a:t>Специальное дошкольное и дошкольное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512634"/>
            <a:ext cx="3310128" cy="1861952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Это юный человек, который стоит перед выбором жизненного и профессионального пути, следовательно, нуждающийся в поддержке, мудром совете, помощи в раскрытии его способностей и возможностей для его личного и профессионального становления.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09A979-388E-458F-BE02-D225BE2F5F8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7145" b="17145"/>
          <a:stretch>
            <a:fillRect/>
          </a:stretch>
        </p:blipFill>
        <p:spPr>
          <a:xfrm>
            <a:off x="673154" y="870792"/>
            <a:ext cx="3310128" cy="2019161"/>
          </a:xfr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ADBF59-F921-4299-B690-76784D4918B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9049" b="19049"/>
          <a:stretch>
            <a:fillRect/>
          </a:stretch>
        </p:blipFill>
        <p:spPr>
          <a:xfrm>
            <a:off x="7782980" y="822610"/>
            <a:ext cx="3310128" cy="2043252"/>
          </a:xfr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D7D8741-0B4C-4440-8910-E949A8EE11F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5653" b="15653"/>
          <a:stretch>
            <a:fillRect/>
          </a:stretch>
        </p:blipFill>
        <p:spPr>
          <a:xfrm>
            <a:off x="4218724" y="858746"/>
            <a:ext cx="3310128" cy="2043252"/>
          </a:xfrm>
        </p:spPr>
      </p:pic>
    </p:spTree>
    <p:extLst>
      <p:ext uri="{BB962C8B-B14F-4D97-AF65-F5344CB8AC3E}">
        <p14:creationId xmlns:p14="http://schemas.microsoft.com/office/powerpoint/2010/main" val="3685305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0"/>
            <a:ext cx="11552664" cy="1080873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i="1" dirty="0"/>
              <a:t>ВОПРОС 2:  </a:t>
            </a:r>
            <a:br>
              <a:rPr lang="ru-RU" sz="2400" i="1" dirty="0"/>
            </a:br>
            <a:r>
              <a:rPr lang="ru-RU" sz="2000" dirty="0"/>
              <a:t>Есть ли у вас возможность включаться в совместную жизнь своей группы и проживать ее вместе со студентами? Как вовлекаете студентов в интересное общее дело?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202301"/>
            <a:ext cx="3310128" cy="310333"/>
          </a:xfrm>
        </p:spPr>
        <p:txBody>
          <a:bodyPr/>
          <a:lstStyle/>
          <a:p>
            <a:r>
              <a:rPr lang="ru-RU" sz="1400" i="1" dirty="0"/>
              <a:t>Адаптивная физическая культура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5EFF99-74F1-4D86-8975-7AD01CAA7EC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>
            <a:off x="632469" y="1180839"/>
            <a:ext cx="3309938" cy="192149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512633"/>
            <a:ext cx="3310128" cy="1861953"/>
          </a:xfrm>
        </p:spPr>
        <p:txBody>
          <a:bodyPr/>
          <a:lstStyle/>
          <a:p>
            <a:pPr marL="285750" indent="-285750" algn="l">
              <a:buFontTx/>
              <a:buChar char="-"/>
            </a:pPr>
            <a:r>
              <a:rPr lang="ru-RU" dirty="0"/>
              <a:t>Стараемся заинтересовать Различными методами, а в основном, личным примером, сохраняя общение и за стенами колледжа.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202301"/>
            <a:ext cx="3310128" cy="310333"/>
          </a:xfrm>
        </p:spPr>
        <p:txBody>
          <a:bodyPr/>
          <a:lstStyle/>
          <a:p>
            <a:r>
              <a:rPr lang="ru-RU" sz="1400" i="1" dirty="0"/>
              <a:t>Коррекционная педагогика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Стараемся найти разнообразные, значимые для студентов, формы совместной деятельности.</a:t>
            </a:r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8944" y="3118667"/>
            <a:ext cx="3310128" cy="393967"/>
          </a:xfrm>
        </p:spPr>
        <p:txBody>
          <a:bodyPr/>
          <a:lstStyle/>
          <a:p>
            <a:r>
              <a:rPr lang="ru-RU" sz="1400" i="1" dirty="0"/>
              <a:t>Музыкальное образование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B5DE51-FE7E-49E5-BAFE-A5BFF67AA93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32590" r="32590"/>
          <a:stretch>
            <a:fillRect/>
          </a:stretch>
        </p:blipFill>
        <p:spPr>
          <a:xfrm rot="5400000">
            <a:off x="8536571" y="502951"/>
            <a:ext cx="1921495" cy="3309937"/>
          </a:xfr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429000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Это неотъемлемая часть нашей жизни, поэтому Ведется разъяснительная работа, используются стимулирующие факторы, а также личный пример.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AC0E81-4CEB-473C-A5CC-1D2E6C9A255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9081" b="19081"/>
          <a:stretch>
            <a:fillRect/>
          </a:stretch>
        </p:blipFill>
        <p:spPr>
          <a:xfrm>
            <a:off x="4235999" y="1180840"/>
            <a:ext cx="3310128" cy="1937828"/>
          </a:xfrm>
        </p:spPr>
      </p:pic>
    </p:spTree>
    <p:extLst>
      <p:ext uri="{BB962C8B-B14F-4D97-AF65-F5344CB8AC3E}">
        <p14:creationId xmlns:p14="http://schemas.microsoft.com/office/powerpoint/2010/main" val="3810252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" y="1"/>
            <a:ext cx="11206975" cy="846700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ВОПРОС 2:  </a:t>
            </a:r>
            <a:br>
              <a:rPr lang="ru-RU" sz="2400" dirty="0"/>
            </a:br>
            <a:r>
              <a:rPr lang="ru-RU" sz="2000" dirty="0"/>
              <a:t>Есть ли у вас возможность включаться в совместную жизнь своей группы и проживать ее вместе со студентами? Как  вы вовлекаете студентов в интересное общее дело?</a:t>
            </a:r>
            <a:br>
              <a:rPr lang="ru-RU" sz="2000" dirty="0"/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163463"/>
            <a:ext cx="3310128" cy="265536"/>
          </a:xfrm>
        </p:spPr>
        <p:txBody>
          <a:bodyPr/>
          <a:lstStyle/>
          <a:p>
            <a:r>
              <a:rPr lang="ru-RU" sz="1400" i="1" dirty="0"/>
              <a:t>физическая культура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Да есть, в том числе посредством социальных сетей и мессенджеров.  И Только личный пример работает в этой ситуации!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059010"/>
            <a:ext cx="3310128" cy="369989"/>
          </a:xfrm>
        </p:spPr>
        <p:txBody>
          <a:bodyPr/>
          <a:lstStyle/>
          <a:p>
            <a:r>
              <a:rPr lang="ru-RU" sz="1400" i="1" dirty="0"/>
              <a:t>Преподавание в начальных классах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Это происходит самым непосредственным образом в процессе воспитательной работы. И Личным примером и своей заинтересованностью.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980" y="3059011"/>
            <a:ext cx="3296092" cy="453624"/>
          </a:xfrm>
        </p:spPr>
        <p:txBody>
          <a:bodyPr/>
          <a:lstStyle/>
          <a:p>
            <a:r>
              <a:rPr lang="ru-RU" sz="1400" i="1" dirty="0"/>
              <a:t>Специальное дошкольное и дошкольное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512634"/>
            <a:ext cx="3806146" cy="2043252"/>
          </a:xfrm>
        </p:spPr>
        <p:txBody>
          <a:bodyPr>
            <a:normAutofit fontScale="85000" lnSpcReduction="20000"/>
          </a:bodyPr>
          <a:lstStyle/>
          <a:p>
            <a:pPr marL="285750" indent="-285750" algn="l">
              <a:buFontTx/>
              <a:buChar char="-"/>
            </a:pPr>
            <a:r>
              <a:rPr lang="ru-RU" sz="1300" dirty="0"/>
              <a:t>Фрагментарно: в период подготовки и проведения </a:t>
            </a:r>
            <a:r>
              <a:rPr lang="ru-RU" sz="1300" dirty="0" err="1"/>
              <a:t>общеколледжных</a:t>
            </a:r>
            <a:r>
              <a:rPr lang="ru-RU" sz="1300" dirty="0"/>
              <a:t> и групповых мероприятий. А вот для глубокого личностного общения, времени недостаточно по ряду причин: Загруженность студентов и </a:t>
            </a:r>
            <a:r>
              <a:rPr lang="ru-RU" sz="1300" dirty="0" err="1"/>
              <a:t>преподавателей;Отсутствие</a:t>
            </a:r>
            <a:r>
              <a:rPr lang="ru-RU" sz="1300" dirty="0"/>
              <a:t> условий для общения; Неординарность межличностных отношений.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Вовлекаем студентов в общее дело, мотивируя будущей профессиональной деятельностью, подкрепляя примерами из личного опыта.</a:t>
            </a:r>
          </a:p>
          <a:p>
            <a:pPr algn="l"/>
            <a:endParaRPr lang="ru-RU" sz="1300" dirty="0"/>
          </a:p>
          <a:p>
            <a:pPr algn="l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D7D8741-0B4C-4440-8910-E949A8EE11F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653" b="15653"/>
          <a:stretch>
            <a:fillRect/>
          </a:stretch>
        </p:blipFill>
        <p:spPr>
          <a:xfrm>
            <a:off x="4218724" y="1015758"/>
            <a:ext cx="3310128" cy="204325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49C6DC-6FDD-471D-8C78-50ECC85D182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19049" b="19049"/>
          <a:stretch>
            <a:fillRect/>
          </a:stretch>
        </p:blipFill>
        <p:spPr>
          <a:xfrm>
            <a:off x="687315" y="1015835"/>
            <a:ext cx="3310128" cy="204325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131C6-6739-4DD1-B3E5-1CFDB216A2C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>
            <a:off x="7745608" y="1015758"/>
            <a:ext cx="3310128" cy="2043252"/>
          </a:xfrm>
        </p:spPr>
      </p:pic>
    </p:spTree>
    <p:extLst>
      <p:ext uri="{BB962C8B-B14F-4D97-AF65-F5344CB8AC3E}">
        <p14:creationId xmlns:p14="http://schemas.microsoft.com/office/powerpoint/2010/main" val="145530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41" y="0"/>
            <a:ext cx="11374243" cy="922050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i="1" dirty="0"/>
            </a:br>
            <a:r>
              <a:rPr lang="ru-RU" sz="2400" i="1" dirty="0"/>
              <a:t>ВОПРОС  3: </a:t>
            </a:r>
            <a:br>
              <a:rPr lang="ru-RU" sz="2400" i="1" dirty="0"/>
            </a:br>
            <a:r>
              <a:rPr lang="ru-RU" sz="1800" dirty="0"/>
              <a:t>Вам приходится в большей степени хвалить или ругать своих студентов? И ожидаете ли благодарности за результаты своего труда?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2873181"/>
            <a:ext cx="3310128" cy="449533"/>
          </a:xfrm>
        </p:spPr>
        <p:txBody>
          <a:bodyPr/>
          <a:lstStyle/>
          <a:p>
            <a:r>
              <a:rPr lang="ru-RU" sz="1400" i="1" dirty="0"/>
              <a:t>Адаптивная физическая культура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5EFF99-74F1-4D86-8975-7AD01CAA7EC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>
            <a:off x="679405" y="901203"/>
            <a:ext cx="3309938" cy="192149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/>
          <a:lstStyle/>
          <a:p>
            <a:pPr marL="285750" indent="-285750" algn="l">
              <a:buFontTx/>
              <a:buChar char="-"/>
            </a:pPr>
            <a:r>
              <a:rPr lang="ru-RU" dirty="0"/>
              <a:t>В большей степени - позитивное отношение, так как добром можно достичь больших результатов.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Каждый учитель хочет, чтобы его ученик его превзошел.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2895832"/>
            <a:ext cx="3310128" cy="449533"/>
          </a:xfrm>
        </p:spPr>
        <p:txBody>
          <a:bodyPr/>
          <a:lstStyle/>
          <a:p>
            <a:r>
              <a:rPr lang="ru-RU" sz="1400" i="1" dirty="0"/>
              <a:t>Коррекционная педагогика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8B792D-548F-451E-AAEC-2303F6DD463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1470" b="11470"/>
          <a:stretch>
            <a:fillRect/>
          </a:stretch>
        </p:blipFill>
        <p:spPr>
          <a:xfrm>
            <a:off x="4210749" y="922049"/>
            <a:ext cx="3309937" cy="1921495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По-разному, в зависимости от ситуаций.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Да, получить благодарность всегда приятно.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8943" y="2895831"/>
            <a:ext cx="3415939" cy="426883"/>
          </a:xfrm>
        </p:spPr>
        <p:txBody>
          <a:bodyPr/>
          <a:lstStyle/>
          <a:p>
            <a:r>
              <a:rPr lang="ru-RU" sz="1400" i="1" dirty="0"/>
              <a:t>Музыкальное образование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B5DE51-FE7E-49E5-BAFE-A5BFF67AA93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32590" r="32590"/>
          <a:stretch>
            <a:fillRect/>
          </a:stretch>
        </p:blipFill>
        <p:spPr>
          <a:xfrm rot="5400000">
            <a:off x="8569167" y="227829"/>
            <a:ext cx="1921495" cy="3309937"/>
          </a:xfr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429000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В равной степени.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Надеемся, что в будущем они о нас вспомнят с благодарностью.</a:t>
            </a:r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93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" y="1"/>
            <a:ext cx="11206975" cy="846700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dirty="0"/>
            </a:br>
            <a:br>
              <a:rPr lang="ru-RU" sz="2400" dirty="0"/>
            </a:br>
            <a:r>
              <a:rPr lang="ru-RU" sz="2400" i="1" dirty="0"/>
              <a:t>ВОПРОС 3:  </a:t>
            </a:r>
            <a:br>
              <a:rPr lang="ru-RU" sz="2400" dirty="0"/>
            </a:br>
            <a:r>
              <a:rPr lang="ru-RU" sz="1800" dirty="0"/>
              <a:t>Вам приходится в большей степени хвалить или ругать своих студентов? И ожидаете ли благодарности за результаты своего труда?</a:t>
            </a:r>
            <a:br>
              <a:rPr lang="ru-RU" sz="1800" dirty="0"/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163463"/>
            <a:ext cx="3310128" cy="265536"/>
          </a:xfrm>
        </p:spPr>
        <p:txBody>
          <a:bodyPr/>
          <a:lstStyle/>
          <a:p>
            <a:r>
              <a:rPr lang="ru-RU" sz="1400" i="1" dirty="0"/>
              <a:t>физическая культура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429001"/>
            <a:ext cx="3310128" cy="1945586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В зависимости от ситуации. В большей степени стремимся создать атмосферу успеха и поддержать студента.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Результат нашего совместного труда – это и есть благодарность.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059010"/>
            <a:ext cx="3310128" cy="369989"/>
          </a:xfrm>
        </p:spPr>
        <p:txBody>
          <a:bodyPr/>
          <a:lstStyle/>
          <a:p>
            <a:r>
              <a:rPr lang="ru-RU" sz="1400" i="1" dirty="0"/>
              <a:t>Преподавание в начальных классах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В большей степени хвалить, но объективно, так как это стимулирует их к развитию.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Да, так как в этом заключается цель – становление и развитие профессионалов.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980" y="3228067"/>
            <a:ext cx="3296092" cy="382231"/>
          </a:xfrm>
        </p:spPr>
        <p:txBody>
          <a:bodyPr/>
          <a:lstStyle/>
          <a:p>
            <a:r>
              <a:rPr lang="ru-RU" sz="1400" i="1" dirty="0"/>
              <a:t>Специальное дошкольное и дошкольное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610298"/>
            <a:ext cx="3806146" cy="1945587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Хвалим за прилежание, инициативу, стремление к достижению результата. Ругаем за безответственность. 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Не ожидаем, но когда получаем обратную связь, это приятно.</a:t>
            </a:r>
          </a:p>
          <a:p>
            <a:pPr algn="l"/>
            <a:endParaRPr lang="ru-RU" sz="1300" dirty="0"/>
          </a:p>
          <a:p>
            <a:pPr algn="l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D7D8741-0B4C-4440-8910-E949A8EE11F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653" b="15653"/>
          <a:stretch>
            <a:fillRect/>
          </a:stretch>
        </p:blipFill>
        <p:spPr>
          <a:xfrm>
            <a:off x="4218724" y="1015758"/>
            <a:ext cx="3310128" cy="204325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49C6DC-6FDD-471D-8C78-50ECC85D182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19049" b="19049"/>
          <a:stretch>
            <a:fillRect/>
          </a:stretch>
        </p:blipFill>
        <p:spPr>
          <a:xfrm>
            <a:off x="687315" y="1015835"/>
            <a:ext cx="3310128" cy="204325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131C6-6739-4DD1-B3E5-1CFDB216A2C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>
            <a:off x="7745608" y="1015758"/>
            <a:ext cx="3310128" cy="2043252"/>
          </a:xfrm>
        </p:spPr>
      </p:pic>
    </p:spTree>
    <p:extLst>
      <p:ext uri="{BB962C8B-B14F-4D97-AF65-F5344CB8AC3E}">
        <p14:creationId xmlns:p14="http://schemas.microsoft.com/office/powerpoint/2010/main" val="246716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00B-692D-4A5E-8896-CEC106FC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100362"/>
            <a:ext cx="11552664" cy="1383052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i="1" dirty="0"/>
            </a:br>
            <a:r>
              <a:rPr lang="ru-RU" sz="2400" i="1" dirty="0"/>
              <a:t>ВОПРОС 4:  </a:t>
            </a:r>
            <a:br>
              <a:rPr lang="ru-RU" sz="2400" i="1" dirty="0"/>
            </a:br>
            <a:r>
              <a:rPr lang="ru-RU" sz="1800" dirty="0"/>
              <a:t>В процессе обучения и воспитания обучающихся участвует весь педагогический коллектив. Но больше всего ответственности  несет классный руководитель. Что помогает справляться с этой ответственностью?</a:t>
            </a:r>
            <a:br>
              <a:rPr lang="ru-RU" dirty="0"/>
            </a:br>
            <a:br>
              <a:rPr lang="ru-RU" sz="2000" dirty="0"/>
            </a:br>
            <a:endParaRPr lang="ru-RU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4D222-4B5A-4347-9130-2A1623AD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202301"/>
            <a:ext cx="3310128" cy="310333"/>
          </a:xfrm>
        </p:spPr>
        <p:txBody>
          <a:bodyPr/>
          <a:lstStyle/>
          <a:p>
            <a:r>
              <a:rPr lang="ru-RU" sz="1400" i="1" dirty="0"/>
              <a:t>Адаптивная физическая культура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5EFF99-74F1-4D86-8975-7AD01CAA7EC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49" b="19049"/>
          <a:stretch>
            <a:fillRect/>
          </a:stretch>
        </p:blipFill>
        <p:spPr>
          <a:xfrm>
            <a:off x="590310" y="1217732"/>
            <a:ext cx="3309938" cy="192149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5B6484B-DA8D-4C52-834C-D6A09FC1E4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3512633"/>
            <a:ext cx="3310128" cy="1861953"/>
          </a:xfrm>
        </p:spPr>
        <p:txBody>
          <a:bodyPr/>
          <a:lstStyle/>
          <a:p>
            <a:pPr marL="285750" indent="-285750" algn="l">
              <a:buFontTx/>
              <a:buChar char="-"/>
            </a:pPr>
            <a:r>
              <a:rPr lang="ru-RU" dirty="0"/>
              <a:t>Педагогический опыт, стремление отдать студентам часть своего сердца.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C734C8-2216-4202-AD4B-053333C59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10" y="3202301"/>
            <a:ext cx="3310128" cy="310333"/>
          </a:xfrm>
        </p:spPr>
        <p:txBody>
          <a:bodyPr/>
          <a:lstStyle/>
          <a:p>
            <a:r>
              <a:rPr lang="ru-RU" sz="1400" i="1" dirty="0"/>
              <a:t>Коррекционная педагогика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60B369-2E98-4AD4-B223-81ECA7B94C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3512634"/>
            <a:ext cx="3310128" cy="186195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Осознание важности добросовестного выполнения своих должностных обязанностей.</a:t>
            </a:r>
          </a:p>
          <a:p>
            <a:pPr marL="285750" indent="-285750" algn="l">
              <a:buFontTx/>
              <a:buChar char="-"/>
            </a:pPr>
            <a:r>
              <a:rPr lang="ru-RU" dirty="0"/>
              <a:t>Индивидуальный подход к каждому студенту, учет конкретной ситуации.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5B484E4-1AEC-466E-B564-B8DBC856A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8944" y="3118667"/>
            <a:ext cx="3310128" cy="393967"/>
          </a:xfrm>
        </p:spPr>
        <p:txBody>
          <a:bodyPr/>
          <a:lstStyle/>
          <a:p>
            <a:r>
              <a:rPr lang="ru-RU" sz="1400" i="1" dirty="0"/>
              <a:t>Музыкальное образование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AD90E72-BB63-4454-90B6-866CB4971B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3512632"/>
            <a:ext cx="3310128" cy="1861953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ru-RU" dirty="0"/>
              <a:t>Профессиональный уровень.</a:t>
            </a:r>
          </a:p>
          <a:p>
            <a:pPr marL="285750" indent="-285750" algn="l">
              <a:buFontTx/>
              <a:buChar char="-"/>
            </a:pPr>
            <a:endParaRPr lang="ru-RU" dirty="0"/>
          </a:p>
          <a:p>
            <a:pPr algn="l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AC0E81-4CEB-473C-A5CC-1D2E6C9A255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081" b="19081"/>
          <a:stretch>
            <a:fillRect/>
          </a:stretch>
        </p:blipFill>
        <p:spPr>
          <a:xfrm>
            <a:off x="4230392" y="1201399"/>
            <a:ext cx="3310128" cy="193782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D87F78-D8B9-4676-A56D-43A23278539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049" b="19049"/>
          <a:stretch>
            <a:fillRect/>
          </a:stretch>
        </p:blipFill>
        <p:spPr>
          <a:xfrm>
            <a:off x="7768819" y="1217731"/>
            <a:ext cx="3310128" cy="1921495"/>
          </a:xfrm>
        </p:spPr>
      </p:pic>
    </p:spTree>
    <p:extLst>
      <p:ext uri="{BB962C8B-B14F-4D97-AF65-F5344CB8AC3E}">
        <p14:creationId xmlns:p14="http://schemas.microsoft.com/office/powerpoint/2010/main" val="2305534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1775</TotalTime>
  <Words>1080</Words>
  <Application>Microsoft Office PowerPoint</Application>
  <PresentationFormat>Широкоэкранный</PresentationFormat>
  <Paragraphs>126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Impact</vt:lpstr>
      <vt:lpstr>Times New Roman</vt:lpstr>
      <vt:lpstr>Главное мероприятие</vt:lpstr>
      <vt:lpstr>Блиц-опрос классных руководителей </vt:lpstr>
      <vt:lpstr>Презентация PowerPoint</vt:lpstr>
      <vt:lpstr>ВОПРОС 1:  Кем для вас, классных руководителей,  является студент и почему? </vt:lpstr>
      <vt:lpstr>Вопрос 1:  Кем для вас, как для классных руководителей,  является студент и почему? </vt:lpstr>
      <vt:lpstr>ВОПРОС 2:   Есть ли у вас возможность включаться в совместную жизнь своей группы и проживать ее вместе со студентами? Как вовлекаете студентов в интересное общее дело? </vt:lpstr>
      <vt:lpstr>  ВОПРОС 2:   Есть ли у вас возможность включаться в совместную жизнь своей группы и проживать ее вместе со студентами? Как  вы вовлекаете студентов в интересное общее дело?  </vt:lpstr>
      <vt:lpstr> ВОПРОС  3:  Вам приходится в большей степени хвалить или ругать своих студентов? И ожидаете ли благодарности за результаты своего труда? </vt:lpstr>
      <vt:lpstr>  ВОПРОС 3:   Вам приходится в большей степени хвалить или ругать своих студентов? И ожидаете ли благодарности за результаты своего труда?  </vt:lpstr>
      <vt:lpstr> ВОПРОС 4:   В процессе обучения и воспитания обучающихся участвует весь педагогический коллектив. Но больше всего ответственности  несет классный руководитель. Что помогает справляться с этой ответственностью?  </vt:lpstr>
      <vt:lpstr>   ВОПРОС 4:   В процессе обучения и воспитания обучающихся участвует весь педагогический коллектив. Но больше всего ответственности  несет классный руководитель. Что помогает справляться с этой ответственностью?   </vt:lpstr>
      <vt:lpstr>   ВОПРОС 5:   Ваше обращение к студентам  </vt:lpstr>
      <vt:lpstr>   ВОПРОС 5:   Ваше обращение к студентам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1 квартала  2019-2020 учебного года</dc:title>
  <dc:creator>Windows User</dc:creator>
  <cp:lastModifiedBy>пк</cp:lastModifiedBy>
  <cp:revision>129</cp:revision>
  <cp:lastPrinted>2019-12-02T13:43:34Z</cp:lastPrinted>
  <dcterms:created xsi:type="dcterms:W3CDTF">2019-11-21T07:57:59Z</dcterms:created>
  <dcterms:modified xsi:type="dcterms:W3CDTF">2020-05-05T14:16:52Z</dcterms:modified>
</cp:coreProperties>
</file>