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651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560154-5564-423E-BFCF-A69868FB5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3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45E1E-0715-4D74-B969-B284C33DE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jpeg"/><Relationship Id="rId4" Type="http://schemas.openxmlformats.org/officeDocument/2006/relationships/image" Target="../media/image18.emf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jpeg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1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первообразной.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интеграла для нахождения площади криволинейной трапеции.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6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0" y="0"/>
            <a:ext cx="7488238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Вычисление площадей с помощью интегралов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50825" y="1484313"/>
            <a:ext cx="8713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 b="1"/>
              <a:t>1. Криволинейная трапеция, ограниченная сверху графиком функции </a:t>
            </a:r>
            <a:r>
              <a:rPr lang="en-US" altLang="ru-RU" sz="2400" b="1"/>
              <a:t>y=f(x)</a:t>
            </a:r>
            <a:r>
              <a:rPr lang="ru-RU" altLang="ru-RU" sz="2400" b="1"/>
              <a:t>, снизу осью ОХ и по бокам отрезком </a:t>
            </a:r>
            <a:r>
              <a:rPr lang="en-US" altLang="ru-RU" sz="2400" b="1"/>
              <a:t>[a;b]</a:t>
            </a:r>
            <a:endParaRPr lang="ru-RU" altLang="ru-RU" sz="2400" b="1"/>
          </a:p>
        </p:txBody>
      </p:sp>
      <p:pic>
        <p:nvPicPr>
          <p:cNvPr id="4101" name="Picture 2" descr="ÐÑÑÐ¸ÑÐ»ÐµÐ½Ð¸Ðµ Ð¿Ð»Ð¾ÑÐ°Ð´ÐµÐ¹ Ñ Ð¿Ð¾Ð¼Ð¾ÑÑÑ Ð¸Ð½ÑÐµÐ³ÑÐ°Ð»Ð¾Ð² 1. ÐÑÐ¸Ð²Ð¾Ð»Ð¸Ð½ÐµÐ¹Ð½Ð°Ñ ÑÑÐ°Ð¿ÐµÑÐ¸Ñ, Ð¾Ð³ÑÐ°Ð½Ð¸ÑÐµÐ½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5" t="40784" b="13725"/>
          <a:stretch>
            <a:fillRect/>
          </a:stretch>
        </p:blipFill>
        <p:spPr bwMode="auto">
          <a:xfrm>
            <a:off x="5292725" y="2781300"/>
            <a:ext cx="33115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116013" y="3500438"/>
          <a:ext cx="2663825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4" imgW="812447" imgH="482391" progId="Equation.3">
                  <p:embed/>
                </p:oleObj>
              </mc:Choice>
              <mc:Fallback>
                <p:oleObj name="Формула" r:id="rId4" imgW="8124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500438"/>
                        <a:ext cx="2663825" cy="159226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2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8424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ru-RU" sz="2400" b="1"/>
              <a:t>2</a:t>
            </a:r>
            <a:r>
              <a:rPr lang="ru-RU" altLang="ru-RU" sz="2400" b="1"/>
              <a:t>. Фигура, ограниченная сверху только графиком функции </a:t>
            </a:r>
            <a:r>
              <a:rPr lang="en-US" altLang="ru-RU" sz="2400" b="1"/>
              <a:t>y=f(x) </a:t>
            </a:r>
            <a:r>
              <a:rPr lang="ru-RU" altLang="ru-RU" sz="2400" b="1"/>
              <a:t>и снизу осью ОХ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79388" y="2708275"/>
            <a:ext cx="590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Точки а и </a:t>
            </a:r>
            <a:r>
              <a:rPr lang="en-US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находим из уравнения </a:t>
            </a:r>
            <a:r>
              <a:rPr lang="en-US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pic>
        <p:nvPicPr>
          <p:cNvPr id="5125" name="Picture 2" descr="ÐÑÑÐ¸ÑÐ»ÐµÐ½Ð¸Ðµ Ð¿Ð»Ð¾ÑÐ°Ð´ÐµÐ¹ Ñ Ð¿Ð¾Ð¼Ð¾ÑÑÑ Ð¸Ð½ÑÐµÐ³ÑÐ°Ð»Ð¾Ð² 2. Ð¤Ð¸Ð³ÑÑÐ°, Ð¾Ð³ÑÐ°Ð½Ð¸ÑÐµÐ½Ð½Ð°Ñ ÑÐ²ÐµÑÑÑ ÑÐ¾Ð»ÑÐº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2" t="34901" r="1692" b="24313"/>
          <a:stretch>
            <a:fillRect/>
          </a:stretch>
        </p:blipFill>
        <p:spPr bwMode="auto">
          <a:xfrm>
            <a:off x="6300788" y="836613"/>
            <a:ext cx="251936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79388" y="3429000"/>
            <a:ext cx="8785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/>
              <a:t>3. Криволинейная трапеция, ограниченная сверху осью ОХ, снизу графиком функции </a:t>
            </a:r>
            <a:r>
              <a:rPr lang="en-US" altLang="ru-RU" sz="2400" b="1"/>
              <a:t>y=f(x) </a:t>
            </a:r>
            <a:r>
              <a:rPr lang="ru-RU" altLang="ru-RU" sz="2400" b="1"/>
              <a:t>и по бокам отрезком </a:t>
            </a:r>
            <a:r>
              <a:rPr lang="en-US" altLang="ru-RU" sz="2400" b="1"/>
              <a:t>[a;b]</a:t>
            </a:r>
            <a:endParaRPr lang="ru-RU" altLang="ru-RU" sz="2400" b="1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979613" y="4724400"/>
          <a:ext cx="26638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4" imgW="914400" imgH="482400" progId="Equation.3">
                  <p:embed/>
                </p:oleObj>
              </mc:Choice>
              <mc:Fallback>
                <p:oleObj name="Формула" r:id="rId4" imgW="91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724400"/>
                        <a:ext cx="2663825" cy="1584325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9" descr="ÐÑÑÐ¸ÑÐ»ÐµÐ½Ð¸Ðµ Ð¿Ð»Ð¾ÑÐ°Ð´ÐµÐ¹ Ñ Ð¿Ð¾Ð¼Ð¾ÑÑÑ Ð¸Ð½ÑÐµÐ³ÑÐ°Ð»Ð¾Ð² 3. ÐÑÐ¸Ð²Ð¾Ð»Ð¸Ð½ÐµÐ¹Ð½Ð°Ñ ÑÑÐ°Ð¿ÐµÑÐ¸Ñ, Ð¾Ð³ÑÐ°Ð½Ð¸ÑÐµÐ½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5" t="36610" r="1463" b="19676"/>
          <a:stretch>
            <a:fillRect/>
          </a:stretch>
        </p:blipFill>
        <p:spPr bwMode="auto">
          <a:xfrm>
            <a:off x="6300788" y="4221163"/>
            <a:ext cx="2524125" cy="246697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979613" y="1125538"/>
          <a:ext cx="2706687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7" imgW="825480" imgH="482400" progId="Equation.3">
                  <p:embed/>
                </p:oleObj>
              </mc:Choice>
              <mc:Fallback>
                <p:oleObj name="Формула" r:id="rId7" imgW="825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125538"/>
                        <a:ext cx="2706687" cy="1592262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9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424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400" b="1"/>
              <a:t>4</a:t>
            </a:r>
            <a:r>
              <a:rPr lang="ru-RU" altLang="ru-RU" sz="2400" b="1"/>
              <a:t>. Фигура, ограниченная сверху двумя графиками функций </a:t>
            </a:r>
            <a:r>
              <a:rPr lang="en-US" altLang="ru-RU" sz="2400" b="1"/>
              <a:t>y=f(x)</a:t>
            </a:r>
            <a:r>
              <a:rPr lang="ru-RU" altLang="ru-RU" sz="2400" b="1"/>
              <a:t> и </a:t>
            </a:r>
            <a:r>
              <a:rPr lang="en-US" altLang="ru-RU" sz="2400" b="1"/>
              <a:t>g(x), </a:t>
            </a:r>
            <a:r>
              <a:rPr lang="ru-RU" altLang="ru-RU" sz="2400" b="1"/>
              <a:t>снизу осью ОХ и по бокам  отрезком </a:t>
            </a:r>
            <a:r>
              <a:rPr lang="en-US" altLang="ru-RU" sz="2400" b="1"/>
              <a:t>[a;b] </a:t>
            </a:r>
            <a:r>
              <a:rPr lang="ru-RU" altLang="ru-RU" sz="2400" b="1"/>
              <a:t> 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23850" y="1412875"/>
          <a:ext cx="4176713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3" imgW="1485720" imgH="482400" progId="Equation.3">
                  <p:embed/>
                </p:oleObj>
              </mc:Choice>
              <mc:Fallback>
                <p:oleObj name="Формула" r:id="rId3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4176713" cy="13573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9388" y="2852738"/>
            <a:ext cx="5400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990099"/>
                </a:solidFill>
              </a:rPr>
              <a:t>Точку С находим из уравнения </a:t>
            </a:r>
            <a:r>
              <a:rPr lang="en-US" altLang="ru-RU" sz="2000" b="1">
                <a:solidFill>
                  <a:srgbClr val="990099"/>
                </a:solidFill>
              </a:rPr>
              <a:t>f(x)=g(x)</a:t>
            </a:r>
            <a:endParaRPr lang="ru-RU" altLang="ru-RU" sz="2000" b="1">
              <a:solidFill>
                <a:srgbClr val="990099"/>
              </a:solidFill>
            </a:endParaRPr>
          </a:p>
        </p:txBody>
      </p:sp>
      <p:pic>
        <p:nvPicPr>
          <p:cNvPr id="40968" name="Picture 8" descr="ÐÑÑÐ¸ÑÐ»ÐµÐ½Ð¸Ðµ Ð¿Ð»Ð¾ÑÐ°Ð´ÐµÐ¹ Ñ Ð¿Ð¾Ð¼Ð¾ÑÑÑ Ð¸Ð½ÑÐµÐ³ÑÐ°Ð»Ð¾Ð² 4. Ð¤Ð¸Ð³ÑÑÐ°, Ð¾Ð³ÑÐ°Ð½Ð¸ÑÐµÐ½Ð½Ð°Ñ ÑÐ²ÐµÑÑÑ Ð´Ð²ÑÐ¼Ñ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5" t="37866" r="1447" b="20177"/>
          <a:stretch>
            <a:fillRect/>
          </a:stretch>
        </p:blipFill>
        <p:spPr bwMode="auto">
          <a:xfrm>
            <a:off x="5435600" y="981075"/>
            <a:ext cx="30956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50825" y="3213100"/>
            <a:ext cx="8135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400" b="1"/>
              <a:t>5</a:t>
            </a:r>
            <a:r>
              <a:rPr lang="ru-RU" altLang="ru-RU" sz="2400" b="1"/>
              <a:t>. Фигура, ограниченная сверху графиком функции </a:t>
            </a:r>
            <a:r>
              <a:rPr lang="en-US" altLang="ru-RU" sz="2400" b="1"/>
              <a:t>y=f(x)</a:t>
            </a:r>
            <a:r>
              <a:rPr lang="ru-RU" altLang="ru-RU" sz="2400" b="1"/>
              <a:t>, снизу графиком функции </a:t>
            </a:r>
            <a:r>
              <a:rPr lang="en-US" altLang="ru-RU" sz="2400" b="1"/>
              <a:t>y=g(x)</a:t>
            </a:r>
            <a:endParaRPr lang="ru-RU" altLang="ru-RU" sz="2400" b="1"/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323850" y="4292600"/>
          <a:ext cx="4105275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6" imgW="1346040" imgH="482400" progId="Equation.3">
                  <p:embed/>
                </p:oleObj>
              </mc:Choice>
              <mc:Fallback>
                <p:oleObj name="Формула" r:id="rId6" imgW="1346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292600"/>
                        <a:ext cx="4105275" cy="1471613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50825" y="5949950"/>
            <a:ext cx="460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990099"/>
                </a:solidFill>
              </a:rPr>
              <a:t>Точки </a:t>
            </a:r>
            <a:r>
              <a:rPr lang="en-US" altLang="ru-RU" sz="2000" b="1">
                <a:solidFill>
                  <a:srgbClr val="990099"/>
                </a:solidFill>
              </a:rPr>
              <a:t>a</a:t>
            </a:r>
            <a:r>
              <a:rPr lang="ru-RU" altLang="ru-RU" sz="2000" b="1">
                <a:solidFill>
                  <a:srgbClr val="990099"/>
                </a:solidFill>
              </a:rPr>
              <a:t> и </a:t>
            </a:r>
            <a:r>
              <a:rPr lang="en-US" altLang="ru-RU" sz="2000" b="1">
                <a:solidFill>
                  <a:srgbClr val="990099"/>
                </a:solidFill>
              </a:rPr>
              <a:t>b </a:t>
            </a:r>
            <a:r>
              <a:rPr lang="ru-RU" altLang="ru-RU" sz="2000" b="1">
                <a:solidFill>
                  <a:srgbClr val="990099"/>
                </a:solidFill>
              </a:rPr>
              <a:t>находим из уравнения </a:t>
            </a:r>
            <a:r>
              <a:rPr lang="en-US" altLang="ru-RU" sz="2000" b="1">
                <a:solidFill>
                  <a:srgbClr val="990099"/>
                </a:solidFill>
              </a:rPr>
              <a:t>f(x)=g(x</a:t>
            </a:r>
            <a:r>
              <a:rPr lang="en-US" altLang="ru-RU" sz="2000">
                <a:solidFill>
                  <a:srgbClr val="990099"/>
                </a:solidFill>
              </a:rPr>
              <a:t>)</a:t>
            </a:r>
            <a:endParaRPr lang="ru-RU" altLang="ru-RU" sz="2000">
              <a:solidFill>
                <a:srgbClr val="990099"/>
              </a:solidFill>
            </a:endParaRPr>
          </a:p>
        </p:txBody>
      </p:sp>
      <p:pic>
        <p:nvPicPr>
          <p:cNvPr id="40975" name="Picture 15" descr="ÐÑÑÐ¸ÑÐ»ÐµÐ½Ð¸Ðµ Ð¿Ð»Ð¾ÑÐ°Ð´ÐµÐ¹ Ñ Ð¿Ð¾Ð¼Ð¾ÑÑÑ Ð¸Ð½ÑÐµÐ³ÑÐ°Ð»Ð¾Ð² 6. Ð¤Ð¸Ð³ÑÑÐ°, Ð¾Ð³ÑÐ°Ð½Ð¸ÑÐµÐ½Ð½Ð°Ñ ÑÐ²ÐµÑÑÑ Ð³ÑÐ°ÑÐ¸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4" t="30296" r="1317" b="27777"/>
          <a:stretch>
            <a:fillRect/>
          </a:stretch>
        </p:blipFill>
        <p:spPr bwMode="auto">
          <a:xfrm>
            <a:off x="5076825" y="4149725"/>
            <a:ext cx="30972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AutoShape 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504825" cy="5048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7" grpId="0"/>
      <p:bldP spid="40969" grpId="0"/>
      <p:bldP spid="40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95288" y="765175"/>
            <a:ext cx="80645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/>
              <a:t>Определённый интеграл от неотрицательной непрерывной функции </a:t>
            </a:r>
            <a:r>
              <a:rPr lang="ru-RU" altLang="ru-RU" sz="2400" b="1" i="1"/>
              <a:t>f</a:t>
            </a:r>
            <a:r>
              <a:rPr lang="ru-RU" altLang="ru-RU" sz="2400" b="1"/>
              <a:t>(</a:t>
            </a:r>
            <a:r>
              <a:rPr lang="ru-RU" altLang="ru-RU" sz="2400" b="1" i="1"/>
              <a:t>x</a:t>
            </a:r>
            <a:r>
              <a:rPr lang="ru-RU" altLang="ru-RU" sz="2400" b="1"/>
              <a:t>) по [</a:t>
            </a:r>
            <a:r>
              <a:rPr lang="ru-RU" altLang="ru-RU" sz="2400" b="1" i="1"/>
              <a:t>a</a:t>
            </a:r>
            <a:r>
              <a:rPr lang="ru-RU" altLang="ru-RU" sz="2400" b="1"/>
              <a:t>, </a:t>
            </a:r>
            <a:r>
              <a:rPr lang="ru-RU" altLang="ru-RU" sz="2400" b="1" i="1"/>
              <a:t>b</a:t>
            </a:r>
            <a:r>
              <a:rPr lang="ru-RU" altLang="ru-RU" sz="2400" b="1"/>
              <a:t>] численно равен площади криволинейной трапеции с основанием [</a:t>
            </a:r>
            <a:r>
              <a:rPr lang="ru-RU" altLang="ru-RU" sz="2400" b="1" i="1"/>
              <a:t>a</a:t>
            </a:r>
            <a:r>
              <a:rPr lang="ru-RU" altLang="ru-RU" sz="2400" b="1"/>
              <a:t>, </a:t>
            </a:r>
            <a:r>
              <a:rPr lang="ru-RU" altLang="ru-RU" sz="2400" b="1" i="1"/>
              <a:t>b</a:t>
            </a:r>
            <a:r>
              <a:rPr lang="ru-RU" altLang="ru-RU" sz="2400" b="1"/>
              <a:t>], ограниченной сверху графиком функции </a:t>
            </a:r>
            <a:r>
              <a:rPr lang="ru-RU" altLang="ru-RU" sz="2400" b="1" i="1"/>
              <a:t>y</a:t>
            </a:r>
            <a:r>
              <a:rPr lang="ru-RU" altLang="ru-RU" sz="2400" b="1"/>
              <a:t> = </a:t>
            </a:r>
            <a:r>
              <a:rPr lang="ru-RU" altLang="ru-RU" sz="2400" b="1" i="1"/>
              <a:t>f</a:t>
            </a:r>
            <a:r>
              <a:rPr lang="ru-RU" altLang="ru-RU" sz="2400" b="1"/>
              <a:t>(</a:t>
            </a:r>
            <a:r>
              <a:rPr lang="ru-RU" altLang="ru-RU" sz="2400" b="1" i="1"/>
              <a:t>x</a:t>
            </a:r>
            <a:r>
              <a:rPr lang="ru-RU" altLang="ru-RU" sz="2400" b="1"/>
              <a:t>).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95288" y="2708275"/>
            <a:ext cx="51133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u="sng" dirty="0" smtClean="0">
                <a:solidFill>
                  <a:srgbClr val="A50021"/>
                </a:solidFill>
              </a:rPr>
              <a:t>Примеры</a:t>
            </a:r>
            <a:endParaRPr lang="ru-RU" altLang="ru-RU" sz="2400" b="1" u="sng" dirty="0">
              <a:solidFill>
                <a:srgbClr val="A50021"/>
              </a:solidFill>
            </a:endParaRPr>
          </a:p>
          <a:p>
            <a:r>
              <a:rPr lang="ru-RU" altLang="ru-RU" sz="2400" dirty="0"/>
              <a:t>Вычислить интеграл, если график функции </a:t>
            </a:r>
            <a:r>
              <a:rPr lang="en-US" altLang="ru-RU" sz="2400" dirty="0"/>
              <a:t>y=f(x) </a:t>
            </a:r>
            <a:r>
              <a:rPr lang="ru-RU" altLang="ru-RU" sz="2400" dirty="0"/>
              <a:t>изображён на рисунке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116013" y="4292600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u="sng" dirty="0" smtClean="0">
                <a:solidFill>
                  <a:srgbClr val="A50021"/>
                </a:solidFill>
              </a:rPr>
              <a:t>Решение</a:t>
            </a:r>
            <a:endParaRPr lang="ru-RU" altLang="ru-RU" sz="2400" b="1" u="sng" dirty="0">
              <a:solidFill>
                <a:srgbClr val="A50021"/>
              </a:solidFill>
            </a:endParaRPr>
          </a:p>
        </p:txBody>
      </p:sp>
      <p:graphicFrame>
        <p:nvGraphicFramePr>
          <p:cNvPr id="45074" name="Object 18"/>
          <p:cNvGraphicFramePr>
            <a:graphicFrameLocks noChangeAspect="1"/>
          </p:cNvGraphicFramePr>
          <p:nvPr>
            <p:ph/>
          </p:nvPr>
        </p:nvGraphicFramePr>
        <p:xfrm>
          <a:off x="250825" y="4941888"/>
          <a:ext cx="5545138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3" imgW="3009600" imgH="888840" progId="Equation.3">
                  <p:embed/>
                </p:oleObj>
              </mc:Choice>
              <mc:Fallback>
                <p:oleObj name="Формула" r:id="rId3" imgW="30096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941888"/>
                        <a:ext cx="5545138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6" name="Picture 20" descr="image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8" t="24059" r="2098" b="25893"/>
          <a:stretch>
            <a:fillRect/>
          </a:stretch>
        </p:blipFill>
        <p:spPr bwMode="auto">
          <a:xfrm>
            <a:off x="5867400" y="2492375"/>
            <a:ext cx="309721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7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  <p:bldP spid="45068" grpId="0"/>
      <p:bldP spid="450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07950" y="2603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2)</a:t>
            </a:r>
          </a:p>
        </p:txBody>
      </p:sp>
      <p:sp>
        <p:nvSpPr>
          <p:cNvPr id="62468" name="TextBox 10"/>
          <p:cNvSpPr txBox="1">
            <a:spLocks noChangeArrowheads="1"/>
          </p:cNvSpPr>
          <p:nvPr/>
        </p:nvSpPr>
        <p:spPr bwMode="auto">
          <a:xfrm>
            <a:off x="5508625" y="18891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graphicFrame>
        <p:nvGraphicFramePr>
          <p:cNvPr id="62474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4787900" y="4149725"/>
          <a:ext cx="39846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3" imgW="1726920" imgH="685800" progId="Equation.3">
                  <p:embed/>
                </p:oleObj>
              </mc:Choice>
              <mc:Fallback>
                <p:oleObj name="Формула" r:id="rId3" imgW="17269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149725"/>
                        <a:ext cx="398462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9388" y="270827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0" y="31416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3)</a:t>
            </a:r>
          </a:p>
        </p:txBody>
      </p:sp>
      <p:sp>
        <p:nvSpPr>
          <p:cNvPr id="62472" name="TextBox 10"/>
          <p:cNvSpPr txBox="1">
            <a:spLocks noChangeArrowheads="1"/>
          </p:cNvSpPr>
          <p:nvPr/>
        </p:nvSpPr>
        <p:spPr bwMode="auto">
          <a:xfrm>
            <a:off x="5651500" y="342900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pic>
        <p:nvPicPr>
          <p:cNvPr id="62473" name="Picture 4" descr="ÐÑÑÐ¸ÑÐ»ÐµÐ½Ð¸Ðµ Ð¿Ð»Ð¾ÑÐ°Ð´Ð¸ ÐºÑÐ¸Ð²Ð¾Ð»Ð¸Ð½ÐµÐ¹Ð½Ð¾Ð¹ ÑÑÐ°Ð¿ÐµÑÐ¸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4" t="36650" r="2768" b="6929"/>
          <a:stretch>
            <a:fillRect/>
          </a:stretch>
        </p:blipFill>
        <p:spPr bwMode="auto">
          <a:xfrm>
            <a:off x="684213" y="3716338"/>
            <a:ext cx="2736850" cy="287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77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4716463" y="765175"/>
          <a:ext cx="3744912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6" imgW="1892160" imgH="1371600" progId="Equation.3">
                  <p:embed/>
                </p:oleObj>
              </mc:Choice>
              <mc:Fallback>
                <p:oleObj name="Формула" r:id="rId6" imgW="189216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765175"/>
                        <a:ext cx="3744912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84" name="Picture 20" descr="img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4" t="21417" r="2667" b="18111"/>
          <a:stretch>
            <a:fillRect/>
          </a:stretch>
        </p:blipFill>
        <p:spPr bwMode="auto">
          <a:xfrm>
            <a:off x="611188" y="620713"/>
            <a:ext cx="2879725" cy="2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 smtClean="0"/>
              <a:t>4)</a:t>
            </a:r>
            <a:endParaRPr lang="ru-RU" altLang="ru-RU" sz="2000" dirty="0"/>
          </a:p>
        </p:txBody>
      </p:sp>
      <p:pic>
        <p:nvPicPr>
          <p:cNvPr id="68615" name="Picture 7" descr="squa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592388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616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4500563" y="188913"/>
          <a:ext cx="36718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Формула" r:id="rId4" imgW="1574640" imgH="228600" progId="Equation.3">
                  <p:embed/>
                </p:oleObj>
              </mc:Choice>
              <mc:Fallback>
                <p:oleObj name="Формула" r:id="rId4" imgW="1574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88913"/>
                        <a:ext cx="36718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4284663" y="1557338"/>
          <a:ext cx="4535487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Формула" r:id="rId6" imgW="2933640" imgH="939600" progId="Equation.3">
                  <p:embed/>
                </p:oleObj>
              </mc:Choice>
              <mc:Fallback>
                <p:oleObj name="Формула" r:id="rId6" imgW="29336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557338"/>
                        <a:ext cx="4535487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427538" y="620713"/>
            <a:ext cx="3671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находится в </a:t>
            </a:r>
            <a:r>
              <a:rPr lang="en-US" altLang="ru-RU"/>
              <a:t>I </a:t>
            </a:r>
            <a:r>
              <a:rPr lang="ru-RU" altLang="ru-RU"/>
              <a:t>четверти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500563" y="1052513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 u="sng"/>
              <a:t>Решение</a:t>
            </a:r>
          </a:p>
        </p:txBody>
      </p:sp>
      <p:pic>
        <p:nvPicPr>
          <p:cNvPr id="68623" name="Picture 15" descr="ÐÐ½ÑÐµÐ³ÑÐ°Ð» ÐºÐ°Ðº Ð¿Ð»Ð¾ÑÐ°Ð´Ñ Ð¿Ð¾Ð´Ð³ÑÐ°ÑÐ¸Ðº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4" t="16307" r="4352" b="7520"/>
          <a:stretch>
            <a:fillRect/>
          </a:stretch>
        </p:blipFill>
        <p:spPr bwMode="auto">
          <a:xfrm>
            <a:off x="611188" y="3573463"/>
            <a:ext cx="24320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179388" y="34290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 smtClean="0"/>
              <a:t>5)</a:t>
            </a:r>
            <a:endParaRPr lang="ru-RU" altLang="ru-RU" sz="2000" dirty="0"/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4572000" y="3357563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 u="sng"/>
              <a:t>Решение</a:t>
            </a:r>
          </a:p>
        </p:txBody>
      </p:sp>
      <p:graphicFrame>
        <p:nvGraphicFramePr>
          <p:cNvPr id="68626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3995738" y="4076700"/>
          <a:ext cx="4897437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Формула" r:id="rId9" imgW="3111480" imgH="888840" progId="Equation.3">
                  <p:embed/>
                </p:oleObj>
              </mc:Choice>
              <mc:Fallback>
                <p:oleObj name="Формула" r:id="rId9" imgW="3111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076700"/>
                        <a:ext cx="4897437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6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  <p:bldP spid="68619" grpId="0"/>
      <p:bldP spid="686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611188" y="0"/>
            <a:ext cx="7775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alt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66310"/>
              </p:ext>
            </p:extLst>
          </p:nvPr>
        </p:nvGraphicFramePr>
        <p:xfrm>
          <a:off x="323528" y="836712"/>
          <a:ext cx="8497192" cy="19201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326240"/>
                <a:gridCol w="4170952"/>
              </a:tblGrid>
              <a:tr h="49530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Вычислить площадь фигуры, ограниченной линиями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1) </a:t>
                      </a: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y=x</a:t>
                      </a:r>
                      <a:r>
                        <a:rPr kumimoji="0" lang="en-US" altLang="ru-RU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+2, y=x+2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3) </a:t>
                      </a: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y= -x</a:t>
                      </a:r>
                      <a:r>
                        <a:rPr kumimoji="0" lang="en-US" altLang="ru-RU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+4, y= -x+4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2) </a:t>
                      </a: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y= -2/x, y=2,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x= -4, x= -1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4) </a:t>
                      </a: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y= -1/x, y=1,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x= -3, x= -1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332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5" t="43055" r="67783" b="52425"/>
          <a:stretch/>
        </p:blipFill>
        <p:spPr bwMode="auto">
          <a:xfrm>
            <a:off x="323528" y="3608100"/>
            <a:ext cx="1512168" cy="86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30689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Вычислить интегралы:</a:t>
            </a:r>
            <a:endParaRPr lang="ru-RU" dirty="0"/>
          </a:p>
        </p:txBody>
      </p:sp>
      <p:pic>
        <p:nvPicPr>
          <p:cNvPr id="53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2" t="57070" r="62670" b="37576"/>
          <a:stretch/>
        </p:blipFill>
        <p:spPr bwMode="auto">
          <a:xfrm>
            <a:off x="291952" y="4660483"/>
            <a:ext cx="2191816" cy="69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Picture 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3732" r="54728" b="47379"/>
          <a:stretch/>
        </p:blipFill>
        <p:spPr bwMode="auto">
          <a:xfrm>
            <a:off x="169682" y="5421376"/>
            <a:ext cx="2386094" cy="8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86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70080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первообразной?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неопределенным интегралом?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интегрированием?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подынтегральным выражением?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133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2013" y="47827"/>
            <a:ext cx="4493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первообразной.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632602"/>
            <a:ext cx="864235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(х) называется первообразной функции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некотором  промежутке, если для всех Х из этого промежутка выполняется равенство: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429" y="2636912"/>
            <a:ext cx="5176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F(x)+C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С произвольная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(любое число),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семейством 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первообразных.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915816" y="1253806"/>
            <a:ext cx="59043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словами нахождение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первообразной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обратное действие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производной. 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95279"/>
              </p:ext>
            </p:extLst>
          </p:nvPr>
        </p:nvGraphicFramePr>
        <p:xfrm>
          <a:off x="250825" y="1275907"/>
          <a:ext cx="26638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3" imgW="825480" imgH="203040" progId="Equation.3">
                  <p:embed/>
                </p:oleObj>
              </mc:Choice>
              <mc:Fallback>
                <p:oleObj name="Формула" r:id="rId3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75907"/>
                        <a:ext cx="2663825" cy="655637"/>
                      </a:xfrm>
                      <a:prstGeom prst="rect">
                        <a:avLst/>
                      </a:prstGeom>
                      <a:noFill/>
                      <a:ln w="508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900igr.net/up/datas/160855/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t="1598" r="15111" b="44088"/>
          <a:stretch/>
        </p:blipFill>
        <p:spPr bwMode="auto">
          <a:xfrm>
            <a:off x="50906" y="4005064"/>
            <a:ext cx="4295288" cy="27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900igr.net/up/datas/160855/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56361" r="13836" b="4848"/>
          <a:stretch/>
        </p:blipFill>
        <p:spPr bwMode="auto">
          <a:xfrm>
            <a:off x="4346194" y="4648530"/>
            <a:ext cx="4618419" cy="20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900igr.net/up/datas/160855/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t="1598" r="15862" b="85853"/>
          <a:stretch/>
        </p:blipFill>
        <p:spPr bwMode="auto">
          <a:xfrm>
            <a:off x="4304135" y="3954870"/>
            <a:ext cx="4516016" cy="6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yrt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6565" r="3393" b="5871"/>
          <a:stretch/>
        </p:blipFill>
        <p:spPr bwMode="auto">
          <a:xfrm>
            <a:off x="5363642" y="2311734"/>
            <a:ext cx="3456509" cy="14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gf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929"/>
            <a:ext cx="4931330" cy="23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485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22491" r="23305" b="18597"/>
          <a:stretch/>
        </p:blipFill>
        <p:spPr bwMode="auto">
          <a:xfrm>
            <a:off x="179512" y="2874824"/>
            <a:ext cx="6120680" cy="377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1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628" y="24884"/>
            <a:ext cx="1800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48104"/>
            <a:ext cx="8712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Определение:</a:t>
            </a:r>
            <a:r>
              <a:rPr lang="ru-RU" i="1" dirty="0" smtClean="0"/>
              <a:t> </a:t>
            </a:r>
            <a:r>
              <a:rPr lang="ru-RU" b="1" i="1" dirty="0"/>
              <a:t>Неопределённым интегралом</a:t>
            </a:r>
            <a:r>
              <a:rPr lang="ru-RU" dirty="0"/>
              <a:t> функции 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x</a:t>
            </a:r>
            <a:r>
              <a:rPr lang="ru-RU" dirty="0"/>
              <a:t>) называется совокупность всех её первообразных. При этом употребляется запись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</a:t>
            </a:r>
            <a:r>
              <a:rPr lang="ru-RU" sz="3200" dirty="0"/>
              <a:t>∫ </a:t>
            </a:r>
            <a:r>
              <a:rPr lang="ru-RU" sz="3200" i="1" dirty="0"/>
              <a:t>f</a:t>
            </a:r>
            <a:r>
              <a:rPr lang="ru-RU" sz="3200" dirty="0"/>
              <a:t>(</a:t>
            </a:r>
            <a:r>
              <a:rPr lang="ru-RU" sz="3200" i="1" dirty="0"/>
              <a:t>x</a:t>
            </a:r>
            <a:r>
              <a:rPr lang="ru-RU" sz="3200" dirty="0"/>
              <a:t>)</a:t>
            </a:r>
            <a:r>
              <a:rPr lang="ru-RU" sz="3200" i="1" dirty="0" err="1"/>
              <a:t>dx</a:t>
            </a:r>
            <a:r>
              <a:rPr lang="ru-RU" dirty="0"/>
              <a:t>,</a:t>
            </a:r>
          </a:p>
          <a:p>
            <a:r>
              <a:rPr lang="ru-RU" dirty="0"/>
              <a:t>где знак ∫  называется </a:t>
            </a:r>
            <a:r>
              <a:rPr lang="ru-RU" b="1" i="1" dirty="0"/>
              <a:t>знаком интеграла</a:t>
            </a:r>
            <a:r>
              <a:rPr lang="ru-RU" dirty="0"/>
              <a:t>, функция 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x</a:t>
            </a:r>
            <a:r>
              <a:rPr lang="ru-RU" dirty="0"/>
              <a:t>) – </a:t>
            </a:r>
            <a:r>
              <a:rPr lang="ru-RU" b="1" i="1" dirty="0"/>
              <a:t>подынтегральной функцией</a:t>
            </a:r>
            <a:r>
              <a:rPr lang="ru-RU" dirty="0"/>
              <a:t>, а 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x</a:t>
            </a:r>
            <a:r>
              <a:rPr lang="ru-RU" dirty="0"/>
              <a:t>)</a:t>
            </a:r>
            <a:r>
              <a:rPr lang="ru-RU" i="1" dirty="0" err="1"/>
              <a:t>dx</a:t>
            </a:r>
            <a:r>
              <a:rPr lang="ru-RU" dirty="0"/>
              <a:t> – </a:t>
            </a:r>
            <a:r>
              <a:rPr lang="ru-RU" b="1" i="1" dirty="0"/>
              <a:t>подынтегральным выражением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Таким образом, если 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x</a:t>
            </a:r>
            <a:r>
              <a:rPr lang="ru-RU" dirty="0"/>
              <a:t>) – какая-нибудь первообразная для 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x</a:t>
            </a:r>
            <a:r>
              <a:rPr lang="ru-RU" dirty="0"/>
              <a:t>) , то</a:t>
            </a:r>
          </a:p>
          <a:p>
            <a:r>
              <a:rPr lang="ru-RU" sz="2800" dirty="0" smtClean="0"/>
              <a:t>                                       ∫</a:t>
            </a:r>
            <a:r>
              <a:rPr lang="ru-RU" sz="2800" i="1" dirty="0"/>
              <a:t>f</a:t>
            </a:r>
            <a:r>
              <a:rPr lang="ru-RU" sz="2800" dirty="0"/>
              <a:t>(</a:t>
            </a:r>
            <a:r>
              <a:rPr lang="ru-RU" sz="2800" i="1" dirty="0"/>
              <a:t>x</a:t>
            </a:r>
            <a:r>
              <a:rPr lang="ru-RU" sz="2800" dirty="0"/>
              <a:t>)</a:t>
            </a:r>
            <a:r>
              <a:rPr lang="ru-RU" sz="2800" i="1" dirty="0" err="1"/>
              <a:t>dx</a:t>
            </a:r>
            <a:r>
              <a:rPr lang="ru-RU" sz="2800" dirty="0"/>
              <a:t> = </a:t>
            </a:r>
            <a:r>
              <a:rPr lang="ru-RU" sz="2800" i="1" dirty="0"/>
              <a:t>F</a:t>
            </a:r>
            <a:r>
              <a:rPr lang="ru-RU" sz="2800" dirty="0"/>
              <a:t>(</a:t>
            </a:r>
            <a:r>
              <a:rPr lang="ru-RU" sz="2800" i="1" dirty="0"/>
              <a:t>x</a:t>
            </a:r>
            <a:r>
              <a:rPr lang="ru-RU" sz="2800" dirty="0"/>
              <a:t>) +</a:t>
            </a:r>
            <a:r>
              <a:rPr lang="ru-RU" sz="2800" i="1" dirty="0"/>
              <a:t>C</a:t>
            </a:r>
            <a:r>
              <a:rPr lang="ru-RU" sz="2800" dirty="0"/>
              <a:t>, </a:t>
            </a:r>
            <a:r>
              <a:rPr lang="ru-RU" dirty="0"/>
              <a:t>                                                (1)</a:t>
            </a:r>
          </a:p>
          <a:p>
            <a:r>
              <a:rPr lang="ru-RU" dirty="0"/>
              <a:t>где </a:t>
            </a:r>
            <a:r>
              <a:rPr lang="ru-RU" i="1" dirty="0"/>
              <a:t>C</a:t>
            </a:r>
            <a:r>
              <a:rPr lang="ru-RU" dirty="0"/>
              <a:t> - произвольная постоянная (константа).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3525828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Произвольная постоянная входит в выражение первообразной, поскольку первообразная может быть функцией, например, 5</a:t>
            </a:r>
            <a:r>
              <a:rPr lang="ru-RU" i="1" dirty="0"/>
              <a:t>x</a:t>
            </a:r>
            <a:r>
              <a:rPr lang="ru-RU" dirty="0"/>
              <a:t>³+4 или 5</a:t>
            </a:r>
            <a:r>
              <a:rPr lang="ru-RU" i="1" dirty="0"/>
              <a:t>x</a:t>
            </a:r>
            <a:r>
              <a:rPr lang="ru-RU" dirty="0"/>
              <a:t>³+3 и при </a:t>
            </a:r>
            <a:r>
              <a:rPr lang="ru-RU" dirty="0" smtClean="0"/>
              <a:t>дифференцировании () </a:t>
            </a:r>
            <a:r>
              <a:rPr lang="ru-RU" dirty="0"/>
              <a:t>4 или 3, или любая другая константа обращаются в нуль. Восстанавливая же эту функцию как первообразную, мы должны учитывать эту константу, а чтобы не писать список первообразной с различными константами от 1 до бесконечности, мы и будем записывать множество первообразных с произвольной константой </a:t>
            </a:r>
            <a:r>
              <a:rPr lang="ru-RU" b="1" i="1" dirty="0"/>
              <a:t>C</a:t>
            </a:r>
            <a:r>
              <a:rPr lang="ru-RU" dirty="0"/>
              <a:t>, например, так: 5</a:t>
            </a:r>
            <a:r>
              <a:rPr lang="ru-RU" i="1" dirty="0"/>
              <a:t>x</a:t>
            </a:r>
            <a:r>
              <a:rPr lang="ru-RU" dirty="0"/>
              <a:t>³+С.</a:t>
            </a:r>
          </a:p>
          <a:p>
            <a:r>
              <a:rPr lang="ru-RU" b="1" dirty="0" smtClean="0"/>
              <a:t>Определение: </a:t>
            </a:r>
            <a:r>
              <a:rPr lang="ru-RU" dirty="0"/>
              <a:t>Процесс нахождения неопределённого интеграла функции называется </a:t>
            </a:r>
            <a:r>
              <a:rPr lang="ru-RU" b="1" i="1" dirty="0"/>
              <a:t>интегрированием</a:t>
            </a:r>
            <a:r>
              <a:rPr lang="ru-RU" dirty="0"/>
              <a:t> этой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08539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1/slide/h/H53U2xeTKSIWNsOngDfrwXiF7MPv694GERlk0taAu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45"/>
            <a:ext cx="8964489" cy="67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29364" r="56071" b="28096"/>
          <a:stretch/>
        </p:blipFill>
        <p:spPr bwMode="auto">
          <a:xfrm>
            <a:off x="394606" y="1070881"/>
            <a:ext cx="6625666" cy="519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606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Свойства интегралов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4494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32639" r="25859" b="9166"/>
          <a:stretch/>
        </p:blipFill>
        <p:spPr bwMode="auto">
          <a:xfrm>
            <a:off x="0" y="32792"/>
            <a:ext cx="9040598" cy="620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172581"/>
            <a:ext cx="4320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(3)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081960" y="292363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632530"/>
            <a:ext cx="4680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5976" y="3642694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5157192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8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89248" y="1052736"/>
            <a:ext cx="8064500" cy="12618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/>
              <a:t>Фигура, ограниченная неотрицательной на отрезке </a:t>
            </a:r>
            <a:r>
              <a:rPr lang="en-US" altLang="ru-RU" sz="2400" b="1" dirty="0"/>
              <a:t>[</a:t>
            </a:r>
            <a:r>
              <a:rPr lang="en-US" altLang="ru-RU" sz="2400" b="1" dirty="0" err="1"/>
              <a:t>a;b</a:t>
            </a:r>
            <a:r>
              <a:rPr lang="en-US" altLang="ru-RU" sz="2400" b="1" dirty="0"/>
              <a:t>]</a:t>
            </a:r>
            <a:r>
              <a:rPr lang="ru-RU" altLang="ru-RU" sz="2400" b="1" dirty="0"/>
              <a:t> функцией </a:t>
            </a:r>
            <a:r>
              <a:rPr lang="en-US" altLang="ru-RU" sz="2400" b="1" dirty="0">
                <a:solidFill>
                  <a:srgbClr val="CC0000"/>
                </a:solidFill>
              </a:rPr>
              <a:t>y=f(x)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и прямыми </a:t>
            </a:r>
            <a:r>
              <a:rPr lang="ru-RU" altLang="ru-RU" sz="2400" b="1" dirty="0">
                <a:solidFill>
                  <a:srgbClr val="CC0000"/>
                </a:solidFill>
              </a:rPr>
              <a:t>у=0</a:t>
            </a:r>
            <a:r>
              <a:rPr lang="ru-RU" altLang="ru-RU" sz="2400" b="1" dirty="0"/>
              <a:t>, </a:t>
            </a:r>
            <a:r>
              <a:rPr lang="en-US" altLang="ru-RU" sz="2400" b="1" dirty="0">
                <a:solidFill>
                  <a:srgbClr val="CC0000"/>
                </a:solidFill>
              </a:rPr>
              <a:t>x=a</a:t>
            </a:r>
            <a:r>
              <a:rPr lang="en-US" altLang="ru-RU" sz="2400" b="1" dirty="0"/>
              <a:t>,</a:t>
            </a:r>
            <a:r>
              <a:rPr lang="ru-RU" altLang="ru-RU" sz="2400" b="1" dirty="0"/>
              <a:t> </a:t>
            </a:r>
            <a:r>
              <a:rPr lang="en-US" altLang="ru-RU" sz="2400" b="1" dirty="0">
                <a:solidFill>
                  <a:srgbClr val="CC0000"/>
                </a:solidFill>
              </a:rPr>
              <a:t>x=b</a:t>
            </a:r>
            <a:r>
              <a:rPr lang="ru-RU" altLang="ru-RU" sz="2400" b="1" dirty="0"/>
              <a:t> называется </a:t>
            </a:r>
          </a:p>
          <a:p>
            <a:pPr algn="ctr"/>
            <a:r>
              <a:rPr lang="ru-RU" altLang="ru-RU" sz="2800" b="1" dirty="0">
                <a:solidFill>
                  <a:srgbClr val="CC0000"/>
                </a:solidFill>
              </a:rPr>
              <a:t>криволинейной трапецией.</a:t>
            </a:r>
          </a:p>
        </p:txBody>
      </p:sp>
      <p:pic>
        <p:nvPicPr>
          <p:cNvPr id="31748" name="Picture 4" descr="ÐÐ¾Ð½ÑÑÐ¸Ðµ Ð¾ ÐºÑÐ¸Ð²Ð¾Ð»Ð¸Ð½ÐµÐ¹Ð½Ð¾Ð¹ ÑÑÐ°Ð¿Ðµ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36652" r="41628" b="4285"/>
          <a:stretch>
            <a:fillRect/>
          </a:stretch>
        </p:blipFill>
        <p:spPr bwMode="auto">
          <a:xfrm>
            <a:off x="611188" y="3068638"/>
            <a:ext cx="41052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ÐÐ¾Ð½ÑÑÐ¸Ðµ Ð¾ ÐºÑÐ¸Ð²Ð¾Ð»Ð¸Ð½ÐµÐ¹Ð½Ð¾Ð¹ ÑÑÐ°Ð¿Ðµ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2" t="36652" r="4263" b="36467"/>
          <a:stretch>
            <a:fillRect/>
          </a:stretch>
        </p:blipFill>
        <p:spPr bwMode="auto">
          <a:xfrm>
            <a:off x="5076825" y="3068638"/>
            <a:ext cx="309721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ÐÐ¾Ð½ÑÑÐ¸Ðµ Ð¾ ÐºÑÐ¸Ð²Ð¾Ð»Ð¸Ð½ÐµÐ¹Ð½Ð¾Ð¹ ÑÑÐ°Ð¿Ðµ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2" t="64696" r="4263" b="7387"/>
          <a:stretch>
            <a:fillRect/>
          </a:stretch>
        </p:blipFill>
        <p:spPr bwMode="auto">
          <a:xfrm>
            <a:off x="5076825" y="4868863"/>
            <a:ext cx="309721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1663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определенного интеграла для нахождения площади криволинейной трапеции.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24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Площадь криволинейной трапеции можно вычислить по формуле: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2843213" y="981075"/>
          <a:ext cx="33845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3" imgW="1028520" imgH="203040" progId="Equation.3">
                  <p:embed/>
                </p:oleObj>
              </mc:Choice>
              <mc:Fallback>
                <p:oleObj name="Формула" r:id="rId3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981075"/>
                        <a:ext cx="33845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971550" y="1700213"/>
            <a:ext cx="684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Где  </a:t>
            </a:r>
            <a:r>
              <a:rPr lang="en-US" altLang="ru-RU" sz="2400" b="1">
                <a:solidFill>
                  <a:srgbClr val="A50021"/>
                </a:solidFill>
              </a:rPr>
              <a:t>F(x)</a:t>
            </a:r>
            <a:r>
              <a:rPr lang="ru-RU" altLang="ru-RU" sz="2400" b="1"/>
              <a:t> – первообразная функции </a:t>
            </a:r>
            <a:r>
              <a:rPr lang="en-US" altLang="ru-RU" sz="2400" b="1">
                <a:solidFill>
                  <a:srgbClr val="A50021"/>
                </a:solidFill>
              </a:rPr>
              <a:t>y=f(x)</a:t>
            </a:r>
            <a:endParaRPr lang="ru-RU" altLang="ru-RU" sz="2400" b="1">
              <a:solidFill>
                <a:srgbClr val="A50021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0" y="21336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/>
              <a:t>Вычисление площади криволинейной трапеции сводится к отысканию первообразной </a:t>
            </a:r>
            <a:r>
              <a:rPr lang="en-US" altLang="ru-RU" sz="2400" b="1">
                <a:solidFill>
                  <a:srgbClr val="A50021"/>
                </a:solidFill>
              </a:rPr>
              <a:t>F(x)</a:t>
            </a:r>
            <a:r>
              <a:rPr lang="en-US" altLang="ru-RU" sz="2400" b="1"/>
              <a:t> </a:t>
            </a:r>
            <a:r>
              <a:rPr lang="ru-RU" altLang="ru-RU" sz="2400" b="1"/>
              <a:t> функции </a:t>
            </a:r>
            <a:r>
              <a:rPr lang="en-US" altLang="ru-RU" sz="2400" b="1">
                <a:solidFill>
                  <a:srgbClr val="A50021"/>
                </a:solidFill>
              </a:rPr>
              <a:t>f(x)</a:t>
            </a:r>
            <a:r>
              <a:rPr lang="ru-RU" altLang="ru-RU" sz="2400" b="1"/>
              <a:t>, то есть к интегрированию функции </a:t>
            </a:r>
            <a:r>
              <a:rPr lang="en-US" altLang="ru-RU" sz="2400" b="1">
                <a:solidFill>
                  <a:srgbClr val="A50021"/>
                </a:solidFill>
              </a:rPr>
              <a:t>f(x).</a:t>
            </a:r>
            <a:endParaRPr lang="ru-RU" altLang="ru-RU" sz="2400" b="1">
              <a:solidFill>
                <a:srgbClr val="A50021"/>
              </a:solidFill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908175" y="3644900"/>
            <a:ext cx="446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411413" y="3284538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A50021"/>
                </a:solidFill>
              </a:rPr>
              <a:t>Определение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468313" y="3644900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/>
              <a:t>Разность </a:t>
            </a:r>
            <a:r>
              <a:rPr lang="en-US" altLang="ru-RU" sz="2400" b="1" i="1">
                <a:solidFill>
                  <a:srgbClr val="A50021"/>
                </a:solidFill>
              </a:rPr>
              <a:t>F(b)–F(a)</a:t>
            </a:r>
            <a:r>
              <a:rPr lang="en-US" altLang="ru-RU" sz="2400" b="1"/>
              <a:t> </a:t>
            </a:r>
            <a:r>
              <a:rPr lang="ru-RU" altLang="ru-RU" sz="2400" b="1"/>
              <a:t>называют </a:t>
            </a:r>
            <a:r>
              <a:rPr lang="ru-RU" altLang="ru-RU" sz="2400" b="1" i="1" u="sng">
                <a:solidFill>
                  <a:srgbClr val="FF3300"/>
                </a:solidFill>
              </a:rPr>
              <a:t>интегралом</a:t>
            </a:r>
            <a:r>
              <a:rPr lang="ru-RU" altLang="ru-RU" sz="2400" b="1"/>
              <a:t> от функции </a:t>
            </a:r>
            <a:r>
              <a:rPr lang="en-US" altLang="ru-RU" sz="2400" b="1" i="1">
                <a:solidFill>
                  <a:srgbClr val="A50021"/>
                </a:solidFill>
              </a:rPr>
              <a:t>f(x)</a:t>
            </a:r>
            <a:r>
              <a:rPr lang="ru-RU" altLang="ru-RU" sz="2400" b="1"/>
              <a:t> на отрезке </a:t>
            </a:r>
            <a:r>
              <a:rPr lang="en-US" altLang="ru-RU" sz="2400" b="1">
                <a:solidFill>
                  <a:srgbClr val="A50021"/>
                </a:solidFill>
              </a:rPr>
              <a:t>[a;b]</a:t>
            </a:r>
            <a:r>
              <a:rPr lang="ru-RU" altLang="ru-RU" sz="2400" b="1"/>
              <a:t> и обозначают: </a:t>
            </a:r>
          </a:p>
        </p:txBody>
      </p:sp>
      <p:graphicFrame>
        <p:nvGraphicFramePr>
          <p:cNvPr id="47133" name="Object 29"/>
          <p:cNvGraphicFramePr>
            <a:graphicFrameLocks noChangeAspect="1"/>
          </p:cNvGraphicFramePr>
          <p:nvPr>
            <p:ph sz="half" idx="2"/>
          </p:nvPr>
        </p:nvGraphicFramePr>
        <p:xfrm>
          <a:off x="3276600" y="4508500"/>
          <a:ext cx="29527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5" imgW="583920" imgH="482400" progId="Equation.3">
                  <p:embed/>
                </p:oleObj>
              </mc:Choice>
              <mc:Fallback>
                <p:oleObj name="Формула" r:id="rId5" imgW="583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08500"/>
                        <a:ext cx="29527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8" name="AutoShape 34"/>
          <p:cNvSpPr>
            <a:spLocks noChangeArrowheads="1"/>
          </p:cNvSpPr>
          <p:nvPr/>
        </p:nvSpPr>
        <p:spPr bwMode="auto">
          <a:xfrm>
            <a:off x="6300788" y="4437063"/>
            <a:ext cx="2447925" cy="647700"/>
          </a:xfrm>
          <a:prstGeom prst="wedgeRoundRectCallout">
            <a:avLst>
              <a:gd name="adj1" fmla="val -89106"/>
              <a:gd name="adj2" fmla="val 4975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altLang="ru-RU"/>
              <a:t>Подынтегральная функция</a:t>
            </a:r>
          </a:p>
        </p:txBody>
      </p:sp>
      <p:sp>
        <p:nvSpPr>
          <p:cNvPr id="47139" name="AutoShape 35"/>
          <p:cNvSpPr>
            <a:spLocks/>
          </p:cNvSpPr>
          <p:nvPr/>
        </p:nvSpPr>
        <p:spPr bwMode="auto">
          <a:xfrm rot="5400000">
            <a:off x="4715668" y="4796632"/>
            <a:ext cx="360363" cy="2089150"/>
          </a:xfrm>
          <a:prstGeom prst="rightBrace">
            <a:avLst>
              <a:gd name="adj1" fmla="val 48311"/>
              <a:gd name="adj2" fmla="val 50000"/>
            </a:avLst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40" name="AutoShape 36"/>
          <p:cNvSpPr>
            <a:spLocks/>
          </p:cNvSpPr>
          <p:nvPr/>
        </p:nvSpPr>
        <p:spPr bwMode="auto">
          <a:xfrm rot="5400000">
            <a:off x="4499769" y="4293394"/>
            <a:ext cx="360363" cy="1368425"/>
          </a:xfrm>
          <a:prstGeom prst="leftBrace">
            <a:avLst>
              <a:gd name="adj1" fmla="val 31645"/>
              <a:gd name="adj2" fmla="val 50000"/>
            </a:avLst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44" name="AutoShape 40"/>
          <p:cNvSpPr>
            <a:spLocks noChangeArrowheads="1"/>
          </p:cNvSpPr>
          <p:nvPr/>
        </p:nvSpPr>
        <p:spPr bwMode="auto">
          <a:xfrm>
            <a:off x="6264275" y="5949950"/>
            <a:ext cx="2555875" cy="647700"/>
          </a:xfrm>
          <a:prstGeom prst="wedgeRoundRectCallout">
            <a:avLst>
              <a:gd name="adj1" fmla="val -85653"/>
              <a:gd name="adj2" fmla="val -6421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altLang="ru-RU"/>
              <a:t>Подынтегральное выражение</a:t>
            </a:r>
          </a:p>
        </p:txBody>
      </p:sp>
      <p:sp>
        <p:nvSpPr>
          <p:cNvPr id="47145" name="AutoShape 41"/>
          <p:cNvSpPr>
            <a:spLocks noChangeArrowheads="1"/>
          </p:cNvSpPr>
          <p:nvPr/>
        </p:nvSpPr>
        <p:spPr bwMode="auto">
          <a:xfrm>
            <a:off x="250825" y="4508500"/>
            <a:ext cx="2089150" cy="792163"/>
          </a:xfrm>
          <a:prstGeom prst="wedgeRoundRectCallout">
            <a:avLst>
              <a:gd name="adj1" fmla="val 97644"/>
              <a:gd name="adj2" fmla="val -1112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altLang="ru-RU"/>
              <a:t>Верхний предел интегрирования</a:t>
            </a:r>
          </a:p>
        </p:txBody>
      </p:sp>
      <p:sp>
        <p:nvSpPr>
          <p:cNvPr id="47147" name="AutoShape 43"/>
          <p:cNvSpPr>
            <a:spLocks noChangeArrowheads="1"/>
          </p:cNvSpPr>
          <p:nvPr/>
        </p:nvSpPr>
        <p:spPr bwMode="auto">
          <a:xfrm>
            <a:off x="250825" y="5805488"/>
            <a:ext cx="2089150" cy="790575"/>
          </a:xfrm>
          <a:prstGeom prst="wedgeRoundRectCallout">
            <a:avLst>
              <a:gd name="adj1" fmla="val 96884"/>
              <a:gd name="adj2" fmla="val -1204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altLang="ru-RU" dirty="0"/>
              <a:t>Нижний предел интегрирования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7830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5" grpId="0"/>
      <p:bldP spid="47119" grpId="0"/>
      <p:bldP spid="47120" grpId="0"/>
      <p:bldP spid="47138" grpId="0" animBg="1"/>
      <p:bldP spid="47139" grpId="0" animBg="1"/>
      <p:bldP spid="47140" grpId="0" animBg="1"/>
      <p:bldP spid="47144" grpId="0" animBg="1"/>
      <p:bldP spid="47145" grpId="0" animBg="1"/>
      <p:bldP spid="47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452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 Колупаева</dc:creator>
  <cp:lastModifiedBy>Катерина Колупаева</cp:lastModifiedBy>
  <cp:revision>13</cp:revision>
  <dcterms:created xsi:type="dcterms:W3CDTF">2020-04-15T12:38:41Z</dcterms:created>
  <dcterms:modified xsi:type="dcterms:W3CDTF">2020-04-15T20:22:38Z</dcterms:modified>
</cp:coreProperties>
</file>