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24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8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0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8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8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9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3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2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38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2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5EA7-131C-44A5-A5CF-9AD39D0B28EE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E122-B3C9-4FC2-A148-49C68E31F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92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476672"/>
            <a:ext cx="7886700" cy="5700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Написать конспект в тетрадь, решить две задачи. На самостоятельную работу выбираете </a:t>
            </a:r>
            <a:r>
              <a:rPr lang="ru-RU" dirty="0" smtClean="0"/>
              <a:t>вариант следующим образом:</a:t>
            </a:r>
          </a:p>
          <a:p>
            <a:pPr marL="0" indent="0">
              <a:buNone/>
            </a:pPr>
            <a:r>
              <a:rPr lang="ru-RU" dirty="0" smtClean="0"/>
              <a:t>1 вариант: Бабаян, </a:t>
            </a:r>
            <a:r>
              <a:rPr lang="ru-RU" dirty="0" err="1" smtClean="0"/>
              <a:t>Блощицына</a:t>
            </a:r>
            <a:r>
              <a:rPr lang="ru-RU" dirty="0" smtClean="0"/>
              <a:t>, Жигайлова, Ковалев, Крамарева, </a:t>
            </a:r>
            <a:r>
              <a:rPr lang="ru-RU" dirty="0" err="1" smtClean="0"/>
              <a:t>Миктадова</a:t>
            </a:r>
            <a:r>
              <a:rPr lang="ru-RU" dirty="0" smtClean="0"/>
              <a:t>, </a:t>
            </a:r>
            <a:r>
              <a:rPr lang="ru-RU" dirty="0" err="1" smtClean="0"/>
              <a:t>Олейникова</a:t>
            </a:r>
            <a:r>
              <a:rPr lang="ru-RU" dirty="0" smtClean="0"/>
              <a:t>, Полянина, Савченко, Терещенко, Ульченко, Шишкова</a:t>
            </a:r>
          </a:p>
          <a:p>
            <a:pPr marL="0" indent="0">
              <a:buNone/>
            </a:pPr>
            <a:r>
              <a:rPr lang="ru-RU" dirty="0" smtClean="0"/>
              <a:t>2 вариант: Богдан, </a:t>
            </a:r>
            <a:r>
              <a:rPr lang="ru-RU" dirty="0" err="1" smtClean="0"/>
              <a:t>Зарипов</a:t>
            </a:r>
            <a:r>
              <a:rPr lang="ru-RU" dirty="0" smtClean="0"/>
              <a:t>, Коряк, Кучма, </a:t>
            </a:r>
            <a:r>
              <a:rPr lang="ru-RU" dirty="0" err="1" smtClean="0"/>
              <a:t>Никишева</a:t>
            </a:r>
            <a:r>
              <a:rPr lang="ru-RU" dirty="0" smtClean="0"/>
              <a:t>, </a:t>
            </a:r>
            <a:r>
              <a:rPr lang="ru-RU" dirty="0" err="1" smtClean="0"/>
              <a:t>Певнева</a:t>
            </a:r>
            <a:r>
              <a:rPr lang="ru-RU" dirty="0" smtClean="0"/>
              <a:t>, Петросян, Ремез, </a:t>
            </a:r>
            <a:r>
              <a:rPr lang="ru-RU" dirty="0" err="1" smtClean="0"/>
              <a:t>Серяченко</a:t>
            </a:r>
            <a:r>
              <a:rPr lang="ru-RU" dirty="0" smtClean="0"/>
              <a:t>, Титова, </a:t>
            </a:r>
            <a:r>
              <a:rPr lang="ru-RU" dirty="0" err="1" smtClean="0"/>
              <a:t>Шемарова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Задачу </a:t>
            </a:r>
            <a:r>
              <a:rPr lang="ru-RU" dirty="0" smtClean="0"/>
              <a:t>из домашнего задания решают все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0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Типы модемов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b="1" u="sng" dirty="0"/>
              <a:t>По конструктивному исполнению модемы бывают:</a:t>
            </a:r>
            <a:endParaRPr lang="ru-RU" b="1" dirty="0"/>
          </a:p>
          <a:p>
            <a:r>
              <a:rPr lang="ru-RU" dirty="0"/>
              <a:t>внутренние модемы – находится внутри устройства, у них отсутствует свой блок питания.</a:t>
            </a:r>
          </a:p>
          <a:p>
            <a:r>
              <a:rPr lang="ru-RU" dirty="0"/>
              <a:t>внешние модемы – имеют собственный корпус и блок питания, подключаются к компьютеру через кабель, имеют свои индикаторы;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Внутрениие</a:t>
            </a:r>
            <a:r>
              <a:rPr lang="ru-RU" dirty="0"/>
              <a:t> модемы</a:t>
            </a:r>
          </a:p>
        </p:txBody>
      </p:sp>
      <p:pic>
        <p:nvPicPr>
          <p:cNvPr id="20482" name="Picture 2" descr="http://moolkin.ru/images/thumbnails/images/computer/article/modem_inside-308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5" cy="47863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00166" y="4786322"/>
            <a:ext cx="2226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Внутрениие</a:t>
            </a:r>
            <a:r>
              <a:rPr lang="ru-RU" dirty="0"/>
              <a:t> модемы</a:t>
            </a:r>
          </a:p>
        </p:txBody>
      </p:sp>
      <p:pic>
        <p:nvPicPr>
          <p:cNvPr id="20484" name="Picture 4" descr="modem_acor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8408" y="3286124"/>
            <a:ext cx="4485592" cy="278608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929322" y="6143644"/>
            <a:ext cx="1954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Внешние модемы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4525963"/>
          </a:xfrm>
        </p:spPr>
        <p:txBody>
          <a:bodyPr/>
          <a:lstStyle/>
          <a:p>
            <a:pPr algn="ctr" fontAlgn="base">
              <a:buNone/>
            </a:pPr>
            <a:r>
              <a:rPr lang="ru-RU" b="1" u="sng" dirty="0">
                <a:solidFill>
                  <a:srgbClr val="FF0000"/>
                </a:solidFill>
              </a:rPr>
              <a:t>По принципу работы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аппаратные — все операции преобразования сигнала осуществляет сам </a:t>
            </a:r>
            <a:r>
              <a:rPr lang="ru-RU" i="1" dirty="0"/>
              <a:t>модем</a:t>
            </a:r>
            <a:r>
              <a:rPr lang="ru-RU" dirty="0"/>
              <a:t>;</a:t>
            </a:r>
          </a:p>
          <a:p>
            <a:r>
              <a:rPr lang="ru-RU" dirty="0"/>
              <a:t>программные — все операции преобразования сигнала реализованы программно и производятся центральным процессором компьютера;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 fontAlgn="base">
              <a:buNone/>
            </a:pPr>
            <a:r>
              <a:rPr lang="ru-RU" b="1" u="sng" dirty="0">
                <a:solidFill>
                  <a:srgbClr val="FF0000"/>
                </a:solidFill>
              </a:rPr>
              <a:t>По виду соединения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аналоговый модемы– работают через обычную телефонную сеть;</a:t>
            </a:r>
          </a:p>
          <a:p>
            <a:r>
              <a:rPr lang="ru-RU" dirty="0"/>
              <a:t>кабельные модемы – используют для подключения к Интернету обычный телевизионный кабель, либо коаксиальный кабель</a:t>
            </a:r>
            <a:r>
              <a:rPr lang="ru-RU" dirty="0" smtClean="0"/>
              <a:t>;</a:t>
            </a:r>
          </a:p>
          <a:p>
            <a:r>
              <a:rPr lang="ru-RU" i="1" dirty="0" err="1"/>
              <a:t>радио-модемы</a:t>
            </a:r>
            <a:r>
              <a:rPr lang="ru-RU" dirty="0"/>
              <a:t> позволяют пользователю работать с сетью через радио-эфир;</a:t>
            </a:r>
          </a:p>
          <a:p>
            <a:r>
              <a:rPr lang="ru-RU" i="1" dirty="0"/>
              <a:t>сотовые модемы</a:t>
            </a:r>
            <a:r>
              <a:rPr lang="ru-RU" dirty="0"/>
              <a:t> — работают по протоколам сотовой связи — GPRS, EDGE, и т. п. Часто имеют исполнения в виде USB-брелока;</a:t>
            </a:r>
          </a:p>
          <a:p>
            <a:r>
              <a:rPr lang="ru-RU" i="1" dirty="0"/>
              <a:t>ADSL модемы</a:t>
            </a:r>
            <a:r>
              <a:rPr lang="ru-RU" dirty="0"/>
              <a:t> – новое поколение модемов, также работают с телефонной сетью, однако, в отличие от аналоговых, используют свой диапазон.</a:t>
            </a:r>
          </a:p>
          <a:p>
            <a:endParaRPr lang="ru-RU" dirty="0"/>
          </a:p>
        </p:txBody>
      </p:sp>
      <p:pic>
        <p:nvPicPr>
          <p:cNvPr id="22530" name="Picture 2" descr="Радио модемы - новое поколение модем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572008"/>
            <a:ext cx="2857500" cy="9906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5715016"/>
            <a:ext cx="150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Радио </a:t>
            </a:r>
            <a:r>
              <a:rPr lang="ru-RU" dirty="0" smtClean="0"/>
              <a:t>модем</a:t>
            </a:r>
            <a:endParaRPr lang="ru-RU" dirty="0"/>
          </a:p>
        </p:txBody>
      </p:sp>
      <p:pic>
        <p:nvPicPr>
          <p:cNvPr id="22532" name="Picture 4" descr="ADSL модемы - новое поколение модемо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273865"/>
            <a:ext cx="3429024" cy="136018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00760" y="5857892"/>
            <a:ext cx="1383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ADSL </a:t>
            </a:r>
            <a:r>
              <a:rPr lang="ru-RU" dirty="0"/>
              <a:t>модем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Функции модема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Основная функция модема - преобразование битов данных (модуляция), поступающих от источника в канал и из канала в источник. Для того, чтобы модемы на концах линии могли взаимодействовать, они должны быть выполнены по стандарту.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Дополнительная функция модема - сжатие данных по алгоритму MNPS, аналогичному архивации </a:t>
            </a:r>
            <a:r>
              <a:rPr lang="ru-RU" dirty="0" err="1"/>
              <a:t>Zip</a:t>
            </a:r>
            <a:r>
              <a:rPr lang="ru-RU" dirty="0"/>
              <a:t>, </a:t>
            </a:r>
            <a:r>
              <a:rPr lang="ru-RU" dirty="0" err="1"/>
              <a:t>Arj</a:t>
            </a:r>
            <a:r>
              <a:rPr lang="ru-RU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Защита от ошибок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Работа с голосовыми сигналами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Скорость передачи данных — единицы измерения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/>
              <a:t>За минимальную единицу измерения скорости передачи данных приняли </a:t>
            </a:r>
            <a:r>
              <a:rPr lang="ru-RU" b="1" dirty="0"/>
              <a:t>бит в секунду</a:t>
            </a:r>
            <a:r>
              <a:rPr lang="ru-RU" dirty="0"/>
              <a:t>, (что не удивительно, ведь бит – это самая маленькая единица измерения количества информации).</a:t>
            </a:r>
          </a:p>
          <a:p>
            <a:pPr algn="just"/>
            <a:r>
              <a:rPr lang="ru-RU" b="1" dirty="0"/>
              <a:t>Бит в секунду</a:t>
            </a:r>
            <a:r>
              <a:rPr lang="ru-RU" dirty="0"/>
              <a:t> или </a:t>
            </a:r>
            <a:r>
              <a:rPr lang="ru-RU" b="1" dirty="0"/>
              <a:t>бит/с</a:t>
            </a:r>
            <a:r>
              <a:rPr lang="ru-RU" dirty="0"/>
              <a:t> (на английском</a:t>
            </a:r>
            <a:r>
              <a:rPr lang="ru-RU" b="1" dirty="0"/>
              <a:t> </a:t>
            </a:r>
            <a:r>
              <a:rPr lang="ru-RU" b="1" dirty="0" err="1"/>
              <a:t>bits</a:t>
            </a:r>
            <a:r>
              <a:rPr lang="ru-RU" b="1" dirty="0"/>
              <a:t> </a:t>
            </a:r>
            <a:r>
              <a:rPr lang="ru-RU" b="1" dirty="0" err="1"/>
              <a:t>per</a:t>
            </a:r>
            <a:r>
              <a:rPr lang="ru-RU" b="1" dirty="0"/>
              <a:t> </a:t>
            </a:r>
            <a:r>
              <a:rPr lang="ru-RU" b="1" dirty="0" err="1"/>
              <a:t>second</a:t>
            </a:r>
            <a:r>
              <a:rPr lang="ru-RU" dirty="0"/>
              <a:t> или </a:t>
            </a:r>
            <a:r>
              <a:rPr lang="ru-RU" b="1" dirty="0" err="1"/>
              <a:t>bps</a:t>
            </a:r>
            <a:r>
              <a:rPr lang="ru-RU" dirty="0"/>
              <a:t>) – это базовая единица, которой измеряют скорость передачи информации в вычислительной технике.</a:t>
            </a:r>
          </a:p>
          <a:p>
            <a:pPr algn="just">
              <a:buNone/>
            </a:pPr>
            <a:r>
              <a:rPr lang="ru-RU" dirty="0"/>
              <a:t>Так как при измерении количества информации используют не только биты, но и байты, то и скорость могут измерять </a:t>
            </a:r>
            <a:r>
              <a:rPr lang="ru-RU" b="1" dirty="0"/>
              <a:t>в байтах в секунду</a:t>
            </a:r>
            <a:r>
              <a:rPr lang="ru-RU" dirty="0"/>
              <a:t>. </a:t>
            </a:r>
            <a:r>
              <a:rPr lang="ru-RU" dirty="0" smtClean="0"/>
              <a:t>(</a:t>
            </a:r>
            <a:r>
              <a:rPr lang="ru-RU" dirty="0"/>
              <a:t>1 Байт = 8 бит).</a:t>
            </a:r>
          </a:p>
          <a:p>
            <a:pPr algn="just"/>
            <a:r>
              <a:rPr lang="ru-RU" b="1" dirty="0"/>
              <a:t>Байт в секунду</a:t>
            </a:r>
            <a:r>
              <a:rPr lang="ru-RU" dirty="0"/>
              <a:t> или </a:t>
            </a:r>
            <a:r>
              <a:rPr lang="ru-RU" b="1" dirty="0"/>
              <a:t>Байт/с</a:t>
            </a:r>
            <a:r>
              <a:rPr lang="ru-RU" dirty="0"/>
              <a:t> (на английском</a:t>
            </a:r>
            <a:r>
              <a:rPr lang="ru-RU" b="1" dirty="0"/>
              <a:t> </a:t>
            </a:r>
            <a:r>
              <a:rPr lang="ru-RU" b="1" dirty="0" err="1"/>
              <a:t>byte</a:t>
            </a:r>
            <a:r>
              <a:rPr lang="ru-RU" b="1" dirty="0"/>
              <a:t> </a:t>
            </a:r>
            <a:r>
              <a:rPr lang="ru-RU" b="1" dirty="0" err="1"/>
              <a:t>per</a:t>
            </a:r>
            <a:r>
              <a:rPr lang="ru-RU" b="1" dirty="0"/>
              <a:t> </a:t>
            </a:r>
            <a:r>
              <a:rPr lang="ru-RU" b="1" dirty="0" err="1"/>
              <a:t>second</a:t>
            </a:r>
            <a:r>
              <a:rPr lang="ru-RU" dirty="0"/>
              <a:t> или </a:t>
            </a:r>
            <a:r>
              <a:rPr lang="ru-RU" b="1" dirty="0" err="1"/>
              <a:t>Byte</a:t>
            </a:r>
            <a:r>
              <a:rPr lang="ru-RU" b="1" dirty="0"/>
              <a:t>/</a:t>
            </a:r>
            <a:r>
              <a:rPr lang="ru-RU" b="1" dirty="0" err="1"/>
              <a:t>s</a:t>
            </a:r>
            <a:r>
              <a:rPr lang="ru-RU" dirty="0"/>
              <a:t>) – также единица, которой измеряют скорость передачи информации (1 Байт/с = 8 бит/с).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Таблица перевода байт (кило, мега, гига) в биты (кило, мега, гига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481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Скорость передачи данных по каналам связи ограничена пропускной способностью канала. Пропускная способность канала связи изменяется как и скорость передачи данных в бит/сек (или кратностью этой величины Кбит/с, Мбит/с, байт/с, Кбайт/с, Мбайт/с). </a:t>
            </a:r>
          </a:p>
          <a:p>
            <a:pPr>
              <a:buNone/>
            </a:pPr>
            <a:r>
              <a:rPr lang="ru-RU" dirty="0"/>
              <a:t>Для вычислении объема информации V переданной по каналу связи с пропускной способностью </a:t>
            </a:r>
            <a:r>
              <a:rPr lang="ru-RU" dirty="0" err="1"/>
              <a:t>q</a:t>
            </a:r>
            <a:r>
              <a:rPr lang="ru-RU" dirty="0"/>
              <a:t> за время </a:t>
            </a:r>
            <a:r>
              <a:rPr lang="ru-RU" dirty="0" err="1"/>
              <a:t>t</a:t>
            </a:r>
            <a:r>
              <a:rPr lang="ru-RU" dirty="0"/>
              <a:t> используют формулу:</a:t>
            </a:r>
          </a:p>
          <a:p>
            <a:pPr>
              <a:buNone/>
            </a:pPr>
            <a:r>
              <a:rPr lang="ru-RU" dirty="0" err="1"/>
              <a:t>V=q</a:t>
            </a:r>
            <a:r>
              <a:rPr lang="ru-RU" dirty="0"/>
              <a:t>*</a:t>
            </a:r>
            <a:r>
              <a:rPr lang="ru-RU" dirty="0" err="1"/>
              <a:t>t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Задача1. Скорость </a:t>
            </a:r>
            <a:r>
              <a:rPr lang="ru-RU" dirty="0"/>
              <a:t>передачи данных скоростного ADSL соединения равна 1024000 бит/</a:t>
            </a:r>
            <a:r>
              <a:rPr lang="ru-RU" dirty="0" err="1"/>
              <a:t>c</a:t>
            </a:r>
            <a:r>
              <a:rPr lang="ru-RU" dirty="0"/>
              <a:t>, а скорость передачи данных через 3G-модем равна 512000 бит/с. Определите на сколько секунд дольше будет скачиваться файл размером 9000 Кбайт через 3G-модем, чем через ADSL-соединение. (Ответ дайте в секундах).</a:t>
            </a:r>
          </a:p>
          <a:p>
            <a:pPr>
              <a:buNone/>
            </a:pPr>
            <a:r>
              <a:rPr lang="ru-RU" b="1" i="1" dirty="0"/>
              <a:t>Решение задачи </a:t>
            </a:r>
          </a:p>
          <a:p>
            <a:pPr>
              <a:buNone/>
            </a:pPr>
            <a:r>
              <a:rPr lang="ru-RU" dirty="0"/>
              <a:t>Объем файла 9000 Кбайт = 9000 * 2</a:t>
            </a:r>
            <a:r>
              <a:rPr lang="ru-RU" baseline="30000" dirty="0"/>
              <a:t>13</a:t>
            </a:r>
            <a:r>
              <a:rPr lang="ru-RU" dirty="0"/>
              <a:t> бит. </a:t>
            </a:r>
          </a:p>
          <a:p>
            <a:pPr>
              <a:buNone/>
            </a:pPr>
            <a:r>
              <a:rPr lang="ru-RU" dirty="0"/>
              <a:t>Определим за какое время </a:t>
            </a:r>
            <a:r>
              <a:rPr lang="ru-RU" dirty="0" err="1"/>
              <a:t>скачается</a:t>
            </a:r>
            <a:r>
              <a:rPr lang="ru-RU" dirty="0"/>
              <a:t> файл по ADSL: 1024000 бит/с = 1000*210 бит/с, (9000*2</a:t>
            </a:r>
            <a:r>
              <a:rPr lang="ru-RU" baseline="30000" dirty="0"/>
              <a:t>13</a:t>
            </a:r>
            <a:r>
              <a:rPr lang="ru-RU" dirty="0"/>
              <a:t>)/(1000*2</a:t>
            </a:r>
            <a:r>
              <a:rPr lang="ru-RU" baseline="30000" dirty="0"/>
              <a:t>10</a:t>
            </a:r>
            <a:r>
              <a:rPr lang="ru-RU" dirty="0"/>
              <a:t>) = 9*2</a:t>
            </a:r>
            <a:r>
              <a:rPr lang="ru-RU" baseline="30000" dirty="0"/>
              <a:t>3</a:t>
            </a:r>
            <a:r>
              <a:rPr lang="ru-RU" dirty="0"/>
              <a:t> = 9*8=72 секунды.</a:t>
            </a:r>
          </a:p>
          <a:p>
            <a:pPr>
              <a:buNone/>
            </a:pPr>
            <a:r>
              <a:rPr lang="ru-RU" dirty="0"/>
              <a:t>Определим за какое время </a:t>
            </a:r>
            <a:r>
              <a:rPr lang="ru-RU" dirty="0" err="1"/>
              <a:t>скачается</a:t>
            </a:r>
            <a:r>
              <a:rPr lang="ru-RU" dirty="0"/>
              <a:t> файл по 3-G: 512000 бит/с = 1000*2</a:t>
            </a:r>
            <a:r>
              <a:rPr lang="ru-RU" baseline="30000" dirty="0"/>
              <a:t>9</a:t>
            </a:r>
            <a:r>
              <a:rPr lang="ru-RU" dirty="0"/>
              <a:t> бит/с, (9000*2</a:t>
            </a:r>
            <a:r>
              <a:rPr lang="ru-RU" baseline="30000" dirty="0"/>
              <a:t>13</a:t>
            </a:r>
            <a:r>
              <a:rPr lang="ru-RU" dirty="0"/>
              <a:t>)/(1000*2</a:t>
            </a:r>
            <a:r>
              <a:rPr lang="ru-RU" baseline="30000" dirty="0"/>
              <a:t>9</a:t>
            </a:r>
            <a:r>
              <a:rPr lang="ru-RU" dirty="0"/>
              <a:t>) = 9*2</a:t>
            </a:r>
            <a:r>
              <a:rPr lang="ru-RU" baseline="30000" dirty="0"/>
              <a:t>4</a:t>
            </a:r>
            <a:r>
              <a:rPr lang="ru-RU" dirty="0"/>
              <a:t> = 9*16=144 секунды.</a:t>
            </a:r>
          </a:p>
          <a:p>
            <a:pPr>
              <a:buNone/>
            </a:pPr>
            <a:r>
              <a:rPr lang="ru-RU" dirty="0"/>
              <a:t>Найдем разность времени скачивания: 144 - 72 = 72 секунды.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Задача 2.</a:t>
            </a:r>
            <a:r>
              <a:rPr lang="ru-RU" dirty="0"/>
              <a:t> Скорость передачи данных через ADSL-соединение равна 128000 бит/</a:t>
            </a:r>
            <a:r>
              <a:rPr lang="ru-RU" dirty="0" err="1"/>
              <a:t>c</a:t>
            </a:r>
            <a:r>
              <a:rPr lang="ru-RU" dirty="0"/>
              <a:t>. Через данное соединение передают файл размером 625 кбайт. Определить время передачи файла в секундах.</a:t>
            </a:r>
          </a:p>
          <a:p>
            <a:pPr>
              <a:buNone/>
            </a:pPr>
            <a:r>
              <a:rPr lang="ru-RU" b="1" i="1" dirty="0"/>
              <a:t>Решение:</a:t>
            </a:r>
            <a:endParaRPr lang="ru-RU" b="1" dirty="0"/>
          </a:p>
          <a:p>
            <a:pPr>
              <a:buNone/>
            </a:pPr>
            <a:r>
              <a:rPr lang="ru-RU" dirty="0"/>
              <a:t>1) выделим в заданных больших числах степени двойки и переведем размер файла в биты, чтобы «согласовать» единиц измерения:</a:t>
            </a:r>
          </a:p>
          <a:p>
            <a:pPr>
              <a:buNone/>
            </a:pPr>
            <a:r>
              <a:rPr lang="ru-RU" dirty="0"/>
              <a:t>128000 бит/</a:t>
            </a:r>
            <a:r>
              <a:rPr lang="ru-RU" dirty="0" err="1"/>
              <a:t>c</a:t>
            </a:r>
            <a:r>
              <a:rPr lang="ru-RU" dirty="0"/>
              <a:t> = 128 · 1000 бит/с = 2</a:t>
            </a:r>
            <a:r>
              <a:rPr lang="ru-RU" baseline="30000" dirty="0"/>
              <a:t>7</a:t>
            </a:r>
            <a:r>
              <a:rPr lang="ru-RU" dirty="0"/>
              <a:t> · 125 · 8 бит/с = 2</a:t>
            </a:r>
            <a:r>
              <a:rPr lang="ru-RU" baseline="30000" dirty="0"/>
              <a:t>7</a:t>
            </a:r>
            <a:r>
              <a:rPr lang="ru-RU" dirty="0"/>
              <a:t> · 5</a:t>
            </a:r>
            <a:r>
              <a:rPr lang="ru-RU" baseline="30000" dirty="0"/>
              <a:t>3</a:t>
            </a:r>
            <a:r>
              <a:rPr lang="ru-RU" dirty="0"/>
              <a:t> · 2</a:t>
            </a:r>
            <a:r>
              <a:rPr lang="ru-RU" baseline="30000" dirty="0"/>
              <a:t>3</a:t>
            </a:r>
            <a:r>
              <a:rPr lang="ru-RU" dirty="0"/>
              <a:t> бит/с = 2</a:t>
            </a:r>
            <a:r>
              <a:rPr lang="ru-RU" baseline="30000" dirty="0"/>
              <a:t>10</a:t>
            </a:r>
            <a:r>
              <a:rPr lang="ru-RU" dirty="0"/>
              <a:t>·5</a:t>
            </a:r>
            <a:r>
              <a:rPr lang="ru-RU" baseline="30000" dirty="0"/>
              <a:t>3</a:t>
            </a:r>
            <a:r>
              <a:rPr lang="ru-RU" dirty="0"/>
              <a:t> бит/с</a:t>
            </a:r>
          </a:p>
          <a:p>
            <a:pPr>
              <a:buNone/>
            </a:pPr>
            <a:r>
              <a:rPr lang="ru-RU" dirty="0"/>
              <a:t>625 кбайт = 5</a:t>
            </a:r>
            <a:r>
              <a:rPr lang="ru-RU" baseline="30000" dirty="0"/>
              <a:t>4</a:t>
            </a:r>
            <a:r>
              <a:rPr lang="ru-RU" dirty="0"/>
              <a:t> кбайт = 5</a:t>
            </a:r>
            <a:r>
              <a:rPr lang="ru-RU" baseline="30000" dirty="0"/>
              <a:t>4</a:t>
            </a:r>
            <a:r>
              <a:rPr lang="ru-RU" dirty="0"/>
              <a:t> · 2</a:t>
            </a:r>
            <a:r>
              <a:rPr lang="ru-RU" baseline="30000" dirty="0"/>
              <a:t>13</a:t>
            </a:r>
            <a:r>
              <a:rPr lang="ru-RU" dirty="0"/>
              <a:t> бит.</a:t>
            </a:r>
          </a:p>
          <a:p>
            <a:pPr>
              <a:buNone/>
            </a:pPr>
            <a:r>
              <a:rPr lang="ru-RU" dirty="0"/>
              <a:t>2) чтобы найти время передачи в секундах, нужно разделить размер файла на скорость передачи:</a:t>
            </a:r>
          </a:p>
          <a:p>
            <a:pPr>
              <a:buNone/>
            </a:pPr>
            <a:r>
              <a:rPr lang="ru-RU" dirty="0" err="1"/>
              <a:t>t=</a:t>
            </a:r>
            <a:r>
              <a:rPr lang="ru-RU" dirty="0"/>
              <a:t>(5</a:t>
            </a:r>
            <a:r>
              <a:rPr lang="ru-RU" baseline="30000" dirty="0"/>
              <a:t>4</a:t>
            </a:r>
            <a:r>
              <a:rPr lang="ru-RU" dirty="0"/>
              <a:t> · 2</a:t>
            </a:r>
            <a:r>
              <a:rPr lang="ru-RU" baseline="30000" dirty="0"/>
              <a:t>13</a:t>
            </a:r>
            <a:r>
              <a:rPr lang="ru-RU" dirty="0"/>
              <a:t>)бит / 2</a:t>
            </a:r>
            <a:r>
              <a:rPr lang="ru-RU" baseline="30000" dirty="0"/>
              <a:t>10</a:t>
            </a:r>
            <a:r>
              <a:rPr lang="ru-RU" dirty="0"/>
              <a:t>·5</a:t>
            </a:r>
            <a:r>
              <a:rPr lang="ru-RU" baseline="30000" dirty="0"/>
              <a:t>3</a:t>
            </a:r>
            <a:r>
              <a:rPr lang="ru-RU" dirty="0"/>
              <a:t> бит/с = 40 с.</a:t>
            </a:r>
          </a:p>
          <a:p>
            <a:pPr>
              <a:buNone/>
            </a:pPr>
            <a:r>
              <a:rPr lang="ru-RU" dirty="0"/>
              <a:t>Ответ: 40 с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23876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Модем. Единицы измерения скорости передачи данных.</a:t>
            </a:r>
            <a:r>
              <a:rPr lang="ru-RU" sz="48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" y="18008"/>
            <a:ext cx="913993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Задача 3.</a:t>
            </a:r>
            <a:r>
              <a:rPr lang="ru-RU" b="1" dirty="0"/>
              <a:t> </a:t>
            </a:r>
            <a:r>
              <a:rPr lang="ru-RU" dirty="0"/>
              <a:t>Скорость передачи данных через ADSL-соединение равна 512000 бит/</a:t>
            </a:r>
            <a:r>
              <a:rPr lang="ru-RU" dirty="0" err="1"/>
              <a:t>c</a:t>
            </a:r>
            <a:r>
              <a:rPr lang="ru-RU" dirty="0"/>
              <a:t>. Передача файла через это соединение заняла 1 минуту. Определить размер файла в килобайтах.</a:t>
            </a:r>
          </a:p>
          <a:p>
            <a:pPr>
              <a:buNone/>
            </a:pPr>
            <a:r>
              <a:rPr lang="ru-RU" b="1" i="1" dirty="0"/>
              <a:t>Решение:</a:t>
            </a:r>
          </a:p>
          <a:p>
            <a:pPr>
              <a:buNone/>
            </a:pPr>
            <a:r>
              <a:rPr lang="ru-RU" dirty="0"/>
              <a:t>1) выделим в заданных больших числах степени двойки; переведем время в секунды (чтобы «согласовать» единицы измерения), а скорость передачи – в </a:t>
            </a:r>
            <a:r>
              <a:rPr lang="ru-RU" dirty="0" err="1"/>
              <a:t>кбайты</a:t>
            </a:r>
            <a:r>
              <a:rPr lang="ru-RU" dirty="0"/>
              <a:t>/с, поскольку ответ нужно получить в </a:t>
            </a:r>
            <a:r>
              <a:rPr lang="ru-RU" dirty="0" err="1"/>
              <a:t>кбайтах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1 мин = 60 с = 4 · 15 с = 2</a:t>
            </a:r>
            <a:r>
              <a:rPr lang="ru-RU" baseline="30000" dirty="0"/>
              <a:t>2</a:t>
            </a:r>
            <a:r>
              <a:rPr lang="ru-RU" dirty="0"/>
              <a:t> · 15 с</a:t>
            </a:r>
          </a:p>
          <a:p>
            <a:pPr>
              <a:buNone/>
            </a:pPr>
            <a:r>
              <a:rPr lang="ru-RU" dirty="0"/>
              <a:t>512000 бит/</a:t>
            </a:r>
            <a:r>
              <a:rPr lang="ru-RU" dirty="0" err="1"/>
              <a:t>c</a:t>
            </a:r>
            <a:r>
              <a:rPr lang="ru-RU" dirty="0"/>
              <a:t> = 512 · 1000 бит/с = 2</a:t>
            </a:r>
            <a:r>
              <a:rPr lang="ru-RU" baseline="30000" dirty="0"/>
              <a:t>9</a:t>
            </a:r>
            <a:r>
              <a:rPr lang="ru-RU" dirty="0"/>
              <a:t> · 125 · 8 бит/с = 2</a:t>
            </a:r>
            <a:r>
              <a:rPr lang="ru-RU" baseline="30000" dirty="0"/>
              <a:t>9 </a:t>
            </a:r>
            <a:r>
              <a:rPr lang="ru-RU" dirty="0"/>
              <a:t>· 5</a:t>
            </a:r>
            <a:r>
              <a:rPr lang="ru-RU" baseline="30000" dirty="0"/>
              <a:t>3</a:t>
            </a:r>
            <a:r>
              <a:rPr lang="ru-RU" dirty="0"/>
              <a:t> · 2</a:t>
            </a:r>
            <a:r>
              <a:rPr lang="ru-RU" baseline="30000" dirty="0"/>
              <a:t>3</a:t>
            </a:r>
            <a:r>
              <a:rPr lang="ru-RU" dirty="0"/>
              <a:t> бит/с = 2</a:t>
            </a:r>
            <a:r>
              <a:rPr lang="ru-RU" baseline="30000" dirty="0"/>
              <a:t>12</a:t>
            </a:r>
            <a:r>
              <a:rPr lang="ru-RU" dirty="0"/>
              <a:t> · 5</a:t>
            </a:r>
            <a:r>
              <a:rPr lang="ru-RU" baseline="30000" dirty="0"/>
              <a:t>3</a:t>
            </a:r>
            <a:r>
              <a:rPr lang="ru-RU" dirty="0"/>
              <a:t> бит/с = 2</a:t>
            </a:r>
            <a:r>
              <a:rPr lang="ru-RU" baseline="30000" dirty="0"/>
              <a:t>9</a:t>
            </a:r>
            <a:r>
              <a:rPr lang="ru-RU" dirty="0"/>
              <a:t> · 5</a:t>
            </a:r>
            <a:r>
              <a:rPr lang="ru-RU" baseline="30000" dirty="0"/>
              <a:t>3</a:t>
            </a:r>
            <a:r>
              <a:rPr lang="ru-RU" dirty="0"/>
              <a:t> бит/с = (2</a:t>
            </a:r>
            <a:r>
              <a:rPr lang="ru-RU" baseline="30000" dirty="0"/>
              <a:t>9</a:t>
            </a:r>
            <a:r>
              <a:rPr lang="ru-RU" dirty="0"/>
              <a:t> · 5</a:t>
            </a:r>
            <a:r>
              <a:rPr lang="ru-RU" baseline="30000" dirty="0"/>
              <a:t>3</a:t>
            </a:r>
            <a:r>
              <a:rPr lang="ru-RU" dirty="0"/>
              <a:t>) / 2</a:t>
            </a:r>
            <a:r>
              <a:rPr lang="ru-RU" baseline="30000" dirty="0"/>
              <a:t>10</a:t>
            </a:r>
            <a:r>
              <a:rPr lang="ru-RU" dirty="0"/>
              <a:t>  кбайт/с =  (5</a:t>
            </a:r>
            <a:r>
              <a:rPr lang="ru-RU" baseline="30000" dirty="0"/>
              <a:t>3</a:t>
            </a:r>
            <a:r>
              <a:rPr lang="ru-RU" dirty="0"/>
              <a:t> / 2) кбайт/с</a:t>
            </a:r>
          </a:p>
          <a:p>
            <a:pPr>
              <a:buNone/>
            </a:pPr>
            <a:r>
              <a:rPr lang="ru-RU" dirty="0"/>
              <a:t>2) чтобы найти объем файла, нужно умножить время передачи на скорость передачи: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dirty="0" err="1"/>
              <a:t>Q=q</a:t>
            </a:r>
            <a:r>
              <a:rPr lang="ru-RU" dirty="0"/>
              <a:t>*</a:t>
            </a:r>
            <a:r>
              <a:rPr lang="ru-RU" dirty="0" err="1"/>
              <a:t>t</a:t>
            </a:r>
            <a:r>
              <a:rPr lang="ru-RU" dirty="0"/>
              <a:t> = 2</a:t>
            </a:r>
            <a:r>
              <a:rPr lang="ru-RU" baseline="30000" dirty="0"/>
              <a:t>2</a:t>
            </a:r>
            <a:r>
              <a:rPr lang="ru-RU" dirty="0"/>
              <a:t> · 15 с *(5</a:t>
            </a:r>
            <a:r>
              <a:rPr lang="ru-RU" baseline="30000" dirty="0"/>
              <a:t>3</a:t>
            </a:r>
            <a:r>
              <a:rPr lang="ru-RU" dirty="0"/>
              <a:t> / 2) кбайт/с = 3750 кбайт</a:t>
            </a:r>
          </a:p>
          <a:p>
            <a:pPr>
              <a:buNone/>
            </a:pPr>
            <a:r>
              <a:rPr lang="ru-RU" dirty="0"/>
              <a:t>Ответ: 3750 кбайт.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63004"/>
              </p:ext>
            </p:extLst>
          </p:nvPr>
        </p:nvGraphicFramePr>
        <p:xfrm>
          <a:off x="395536" y="1268760"/>
          <a:ext cx="8429653" cy="5120640"/>
        </p:xfrm>
        <a:graphic>
          <a:graphicData uri="http://schemas.openxmlformats.org/drawingml/2006/table">
            <a:tbl>
              <a:tblPr/>
              <a:tblGrid>
                <a:gridCol w="2930613"/>
                <a:gridCol w="54990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Вариант 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Скорость передачи данных через </a:t>
                      </a:r>
                      <a:r>
                        <a:rPr lang="ru-RU" sz="2800" dirty="0" err="1"/>
                        <a:t>АDSL-соединение</a:t>
                      </a:r>
                      <a:r>
                        <a:rPr lang="ru-RU" sz="2800" dirty="0"/>
                        <a:t> равна 512000 бит/с. Через данное соединение передают файл размером 1500 Кб. Определите время передачи файла в секундах.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Вариант 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Скорость передачи данных через </a:t>
                      </a:r>
                      <a:r>
                        <a:rPr lang="ru-RU" sz="2800" dirty="0" err="1"/>
                        <a:t>АDSL-соединение</a:t>
                      </a:r>
                      <a:r>
                        <a:rPr lang="ru-RU" sz="2800" dirty="0"/>
                        <a:t> равна 1024000 бит/с. Через данное соединение передают файл размером 2500 Кб. Определите время передачи файла в секундах.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Домашняя работа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Решить задачу:</a:t>
            </a:r>
          </a:p>
          <a:p>
            <a:pPr algn="just">
              <a:buNone/>
            </a:pPr>
            <a:r>
              <a:rPr lang="ru-RU" dirty="0" smtClean="0"/>
              <a:t>Скорость </a:t>
            </a:r>
            <a:r>
              <a:rPr lang="ru-RU" dirty="0"/>
              <a:t>передачи данных через </a:t>
            </a:r>
            <a:r>
              <a:rPr lang="ru-RU" dirty="0" err="1"/>
              <a:t>АDSL-соединение</a:t>
            </a:r>
            <a:r>
              <a:rPr lang="ru-RU" dirty="0"/>
              <a:t> равна 1024000 бит/с. Передача файла через данное соединение заняла 5 секунд. Определите размер файла в килобайтах.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Модем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Модем - виды модемов, устройство и описание моде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823" y="2714620"/>
            <a:ext cx="6843353" cy="29289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285992"/>
            <a:ext cx="8115328" cy="1143000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>
                <a:solidFill>
                  <a:srgbClr val="FF0000"/>
                </a:solidFill>
              </a:rPr>
              <a:t>Модем (</a:t>
            </a:r>
            <a:r>
              <a:rPr lang="ru-RU" sz="3200" b="1" i="1" dirty="0" err="1">
                <a:solidFill>
                  <a:srgbClr val="FF0000"/>
                </a:solidFill>
              </a:rPr>
              <a:t>modem</a:t>
            </a:r>
            <a:r>
              <a:rPr lang="ru-RU" sz="3200" b="1" i="1" dirty="0">
                <a:solidFill>
                  <a:srgbClr val="FF0000"/>
                </a:solidFill>
              </a:rPr>
              <a:t>)</a:t>
            </a:r>
            <a:r>
              <a:rPr lang="ru-RU" sz="3200" b="1" dirty="0"/>
              <a:t> - (сокр. от модулятор-демодулятор) - устройство, которое за счет модуляции и демодуляции сигналов передает цифровые данные через аналоговые каналы - в основном телефонные провода.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Модем</a:t>
            </a:r>
            <a:r>
              <a:rPr lang="ru-RU" dirty="0"/>
              <a:t> преобразует один типа сигнала в другой. При помощи модуляции осуществляется изменение одной или нескольких характеристики аналогового сигнала: амплитуда, частота, фаза. Демодулятор осуществляет обратную функцию. В настоящее </a:t>
            </a:r>
            <a:r>
              <a:rPr lang="ru-RU" dirty="0" smtClean="0"/>
              <a:t>время  </a:t>
            </a:r>
            <a:r>
              <a:rPr lang="ru-RU" b="1" i="1" dirty="0" smtClean="0"/>
              <a:t>модемы</a:t>
            </a:r>
            <a:r>
              <a:rPr lang="ru-RU" dirty="0"/>
              <a:t> ассоциируются с сетью Интернет.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История создания модема.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Первые цифровые модемы начали разрабатываться еще в 50-х годах в Северной Америке с целью преобразования сигналов для ПВО. Модемы использовались для передачи данных по обычным телефонным сетям. В 1962 году первый коммерческий </a:t>
            </a:r>
            <a:r>
              <a:rPr lang="ru-RU" i="1" dirty="0"/>
              <a:t>модем</a:t>
            </a:r>
            <a:r>
              <a:rPr lang="ru-RU" dirty="0"/>
              <a:t>, был создан фирмой AT&amp;T. Это была модель </a:t>
            </a:r>
            <a:r>
              <a:rPr lang="ru-RU" i="1" dirty="0" err="1"/>
              <a:t>Bell</a:t>
            </a:r>
            <a:r>
              <a:rPr lang="ru-RU" i="1" dirty="0"/>
              <a:t> </a:t>
            </a:r>
            <a:r>
              <a:rPr lang="ru-RU" i="1" dirty="0" err="1"/>
              <a:t>Dataphone</a:t>
            </a:r>
            <a:r>
              <a:rPr lang="ru-RU" i="1" dirty="0"/>
              <a:t> 103</a:t>
            </a:r>
            <a:r>
              <a:rPr lang="ru-RU" dirty="0"/>
              <a:t>. Скорость передачи данных по телефонной линии составляла 300 бит/с.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moolkin.ru/images/thumbnails/images/computer/article/modem_first-201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79507" cy="43577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4786322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Первый коммерческий модем фирмы AT&amp;T модель </a:t>
            </a:r>
            <a:r>
              <a:rPr lang="ru-RU" dirty="0" err="1"/>
              <a:t>Bell</a:t>
            </a:r>
            <a:r>
              <a:rPr lang="ru-RU" dirty="0"/>
              <a:t> </a:t>
            </a:r>
            <a:r>
              <a:rPr lang="ru-RU" dirty="0" err="1"/>
              <a:t>Dataphone</a:t>
            </a:r>
            <a:r>
              <a:rPr lang="ru-RU" dirty="0"/>
              <a:t> 103</a:t>
            </a:r>
          </a:p>
        </p:txBody>
      </p:sp>
      <p:pic>
        <p:nvPicPr>
          <p:cNvPr id="4100" name="Picture 4" descr="http://moolkin.ru/images/thumbnails/images/computer/article/modem_aplle-198x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0"/>
            <a:ext cx="4526288" cy="42862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47148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Первый прототип модема фирмы </a:t>
            </a:r>
            <a:r>
              <a:rPr lang="ru-RU" dirty="0" err="1"/>
              <a:t>Apple</a:t>
            </a:r>
            <a:r>
              <a:rPr lang="ru-RU" dirty="0"/>
              <a:t> выпущенный в летом 1978года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 </a:t>
            </a:r>
            <a:r>
              <a:rPr lang="ru-RU" i="1" dirty="0"/>
              <a:t>1981</a:t>
            </a:r>
            <a:r>
              <a:rPr lang="ru-RU" dirty="0"/>
              <a:t> году фирма </a:t>
            </a:r>
            <a:r>
              <a:rPr lang="ru-RU" dirty="0" err="1"/>
              <a:t>Hayes</a:t>
            </a:r>
            <a:r>
              <a:rPr lang="ru-RU" dirty="0"/>
              <a:t> выпустила </a:t>
            </a:r>
            <a:r>
              <a:rPr lang="ru-RU" i="1" dirty="0"/>
              <a:t>модем</a:t>
            </a:r>
            <a:r>
              <a:rPr lang="ru-RU" dirty="0"/>
              <a:t> ставший легендарным - </a:t>
            </a:r>
            <a:r>
              <a:rPr lang="ru-RU" dirty="0" err="1"/>
              <a:t>Smartmodem</a:t>
            </a:r>
            <a:r>
              <a:rPr lang="ru-RU" dirty="0"/>
              <a:t> 300 б/сек. Для него была разработана специальная система команд, которая используется сейчас. Затем разворачивается настоящая гонка за скоростями и ценами </a:t>
            </a:r>
            <a:r>
              <a:rPr lang="ru-RU" i="1" dirty="0"/>
              <a:t>модемов</a:t>
            </a:r>
            <a:r>
              <a:rPr lang="ru-RU" dirty="0"/>
              <a:t>. Лидирующее место занимает компания </a:t>
            </a:r>
            <a:r>
              <a:rPr lang="ru-RU" i="1" dirty="0"/>
              <a:t>U.S. </a:t>
            </a:r>
            <a:r>
              <a:rPr lang="ru-RU" i="1" dirty="0" err="1"/>
              <a:t>Robotics</a:t>
            </a:r>
            <a:r>
              <a:rPr lang="ru-RU" dirty="0"/>
              <a:t>. Она выпускает целую серию </a:t>
            </a:r>
            <a:r>
              <a:rPr lang="ru-RU" i="1" dirty="0"/>
              <a:t>модемов </a:t>
            </a:r>
            <a:r>
              <a:rPr lang="ru-RU" i="1" dirty="0" err="1"/>
              <a:t>Courier</a:t>
            </a:r>
            <a:r>
              <a:rPr lang="ru-RU" i="1" dirty="0"/>
              <a:t> </a:t>
            </a:r>
            <a:r>
              <a:rPr lang="ru-RU" dirty="0"/>
              <a:t>: начиная в 1986 г с модели </a:t>
            </a:r>
            <a:r>
              <a:rPr lang="ru-RU" dirty="0" err="1"/>
              <a:t>Courier</a:t>
            </a:r>
            <a:r>
              <a:rPr lang="ru-RU" dirty="0"/>
              <a:t> HST - 9600 б/сек.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moolkin.ru/images/thumbnails/images/computer/article/modem_haves-214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7004" cy="40719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7863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1981 год </a:t>
            </a:r>
            <a:r>
              <a:rPr lang="ru-RU" dirty="0" err="1"/>
              <a:t>Hayes</a:t>
            </a:r>
            <a:r>
              <a:rPr lang="ru-RU" dirty="0"/>
              <a:t> выпускает легендарным - </a:t>
            </a:r>
            <a:r>
              <a:rPr lang="ru-RU" dirty="0" err="1"/>
              <a:t>Smartmodem</a:t>
            </a:r>
            <a:endParaRPr lang="ru-RU" dirty="0"/>
          </a:p>
        </p:txBody>
      </p:sp>
      <p:pic>
        <p:nvPicPr>
          <p:cNvPr id="18436" name="Picture 4" descr="http://moolkin.ru/images/thumbnails/images/computer/article/modem_courier-206x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4046963" cy="39290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47863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U.S. Robotics </a:t>
            </a:r>
            <a:r>
              <a:rPr lang="ru-RU" dirty="0"/>
              <a:t>выпускает целую серию модемов </a:t>
            </a:r>
            <a:r>
              <a:rPr lang="en-US" dirty="0"/>
              <a:t>Courier HST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_0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Презентация_02</Template>
  <TotalTime>71</TotalTime>
  <Words>604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Презентация_02</vt:lpstr>
      <vt:lpstr>Презентация PowerPoint</vt:lpstr>
      <vt:lpstr>Модем. Единицы измерения скорости передачи данных. </vt:lpstr>
      <vt:lpstr>Модем </vt:lpstr>
      <vt:lpstr>Модем (modem) - (сокр. от модулятор-демодулятор) - устройство, которое за счет модуляции и демодуляции сигналов передает цифровые данные через аналоговые каналы - в основном телефонные провода.</vt:lpstr>
      <vt:lpstr>Презентация PowerPoint</vt:lpstr>
      <vt:lpstr>История создания модема.</vt:lpstr>
      <vt:lpstr>Презентация PowerPoint</vt:lpstr>
      <vt:lpstr>Презентация PowerPoint</vt:lpstr>
      <vt:lpstr>Презентация PowerPoint</vt:lpstr>
      <vt:lpstr>Типы модемов </vt:lpstr>
      <vt:lpstr>Презентация PowerPoint</vt:lpstr>
      <vt:lpstr>Презентация PowerPoint</vt:lpstr>
      <vt:lpstr>Презентация PowerPoint</vt:lpstr>
      <vt:lpstr>Функции модема</vt:lpstr>
      <vt:lpstr>Скорость передачи данных — единицы измерения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Самостоятельная работа</vt:lpstr>
      <vt:lpstr>Домашняя работа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Модем</dc:title>
  <dc:creator>User</dc:creator>
  <cp:lastModifiedBy>Olga</cp:lastModifiedBy>
  <cp:revision>13</cp:revision>
  <dcterms:created xsi:type="dcterms:W3CDTF">2015-01-11T18:14:50Z</dcterms:created>
  <dcterms:modified xsi:type="dcterms:W3CDTF">2020-05-26T10:05:53Z</dcterms:modified>
</cp:coreProperties>
</file>