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63" r:id="rId2"/>
    <p:sldId id="261" r:id="rId3"/>
    <p:sldId id="264" r:id="rId4"/>
    <p:sldId id="266" r:id="rId5"/>
    <p:sldId id="256" r:id="rId6"/>
    <p:sldId id="257" r:id="rId7"/>
    <p:sldId id="270" r:id="rId8"/>
    <p:sldId id="260" r:id="rId9"/>
    <p:sldId id="287" r:id="rId10"/>
    <p:sldId id="305" r:id="rId11"/>
    <p:sldId id="306" r:id="rId12"/>
    <p:sldId id="307" r:id="rId13"/>
    <p:sldId id="296" r:id="rId14"/>
    <p:sldId id="273" r:id="rId15"/>
    <p:sldId id="282" r:id="rId16"/>
    <p:sldId id="283" r:id="rId17"/>
    <p:sldId id="274" r:id="rId18"/>
    <p:sldId id="281" r:id="rId19"/>
    <p:sldId id="303" r:id="rId20"/>
    <p:sldId id="277" r:id="rId21"/>
    <p:sldId id="278" r:id="rId22"/>
    <p:sldId id="310" r:id="rId23"/>
    <p:sldId id="311" r:id="rId24"/>
    <p:sldId id="312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3300"/>
    <a:srgbClr val="993300"/>
    <a:srgbClr val="FFCC00"/>
    <a:srgbClr val="281006"/>
    <a:srgbClr val="336600"/>
    <a:srgbClr val="00FFFF"/>
    <a:srgbClr val="FF5050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8" autoAdjust="0"/>
    <p:restoredTop sz="94599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96DA8-F329-4F11-AAD7-41C604F21B41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BC54C-D4B6-4973-853F-7679DB75AE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6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FE1020-49A0-4836-82BD-E46C5FBD9EE8}" type="datetimeFigureOut">
              <a:rPr lang="ru-RU" smtClean="0"/>
              <a:pPr/>
              <a:t>19.11.2020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619A6B-381C-488F-8AC8-38162E86CF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uact=8&amp;ved=0CAcQjRw&amp;url=http://nktsnn.ru/guverner/&amp;ei=VkYHVc-wDsPMygP1_4KgCg&amp;bvm=bv.88198703,d.bGQ&amp;psig=AFQjCNEgXUglh7PHmUkBE7m2ZCF2n0ngTA&amp;ust=142662643967499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1081880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ГОУ СПО Ростовской области &quot;Донской педагогический колледж&quot; - Национальная академия Общественного Признания Заслуг и Достижений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773369" cy="283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52119" y="30689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7452" y="4581128"/>
            <a:ext cx="6749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 smtClean="0">
                <a:solidFill>
                  <a:srgbClr val="281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Живет на Земле профессий так много,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 smtClean="0">
                <a:solidFill>
                  <a:srgbClr val="281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Но все же одна всех нужней и важней!</a:t>
            </a:r>
            <a:endParaRPr lang="ru-RU" sz="2400" b="1" i="1" dirty="0" smtClean="0">
              <a:solidFill>
                <a:srgbClr val="281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 smtClean="0">
                <a:solidFill>
                  <a:srgbClr val="281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Учитель, ты сам выбрал эту дорогу</a:t>
            </a:r>
            <a:endParaRPr lang="ru-RU" sz="2400" b="1" i="1" dirty="0" smtClean="0">
              <a:solidFill>
                <a:srgbClr val="281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 smtClean="0">
                <a:solidFill>
                  <a:srgbClr val="281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И долгие годы шагаешь по ней</a:t>
            </a:r>
            <a:endParaRPr lang="ru-RU" sz="2400" b="1" i="1" dirty="0">
              <a:solidFill>
                <a:srgbClr val="281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7702" y="388567"/>
            <a:ext cx="61114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образовательное учреждение </a:t>
            </a:r>
            <a:b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Ростовской области</a:t>
            </a:r>
            <a:b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«Донской педагогический колледж»</a:t>
            </a:r>
            <a:endParaRPr lang="ru-RU" sz="2000" b="1" spc="50" dirty="0">
              <a:ln w="11430"/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214414" y="0"/>
            <a:ext cx="72009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Достижения студентов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71480"/>
            <a:ext cx="8358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Открытый конкурс профессионального мастерства  студентов педагогических колледжей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en-US" sz="2400" b="1" i="1" dirty="0" smtClean="0">
                <a:solidFill>
                  <a:srgbClr val="002060"/>
                </a:solidFill>
              </a:rPr>
              <a:t>World Skills Russia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E:\1.jpeg"/>
          <p:cNvPicPr>
            <a:picLocks noChangeAspect="1" noChangeArrowheads="1"/>
          </p:cNvPicPr>
          <p:nvPr/>
        </p:nvPicPr>
        <p:blipFill>
          <a:blip r:embed="rId2" cstate="print"/>
          <a:srcRect l="15254" r="25424" b="870"/>
          <a:stretch>
            <a:fillRect/>
          </a:stretch>
        </p:blipFill>
        <p:spPr bwMode="auto">
          <a:xfrm>
            <a:off x="3000364" y="1714488"/>
            <a:ext cx="3286148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42908" y="4214818"/>
            <a:ext cx="9286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Победители конкурса - студенты 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Донского Педагогического колледжа: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1 место – Богданова Татьяна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2 место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Бармута</a:t>
            </a:r>
            <a:r>
              <a:rPr lang="ru-RU" sz="2400" b="1" i="1" dirty="0" smtClean="0">
                <a:solidFill>
                  <a:srgbClr val="002060"/>
                </a:solidFill>
              </a:rPr>
              <a:t> Кристина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3 место –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Краснослободская</a:t>
            </a:r>
            <a:r>
              <a:rPr lang="ru-RU" sz="2400" b="1" i="1" dirty="0" smtClean="0">
                <a:solidFill>
                  <a:srgbClr val="002060"/>
                </a:solidFill>
              </a:rPr>
              <a:t> Анастасия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17.02.16\IMG_1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1" y="428603"/>
            <a:ext cx="8675698" cy="58570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928670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 конкурса «Педагогический работник года в системе профессионального образования Ростовской области» - </a:t>
            </a:r>
            <a:b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Богачева Марина Олеговна</a:t>
            </a:r>
            <a:endParaRPr lang="ru-RU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ЛенаСаша\Documents\день открытых дверей 2015\достижения\LVpVQ4lfe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357430"/>
            <a:ext cx="3187541" cy="377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1370441" cy="14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3071802" y="285728"/>
            <a:ext cx="72009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Наши выпускники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395288" y="188913"/>
            <a:ext cx="8569325" cy="6308725"/>
            <a:chOff x="395536" y="188640"/>
            <a:chExt cx="8568952" cy="6308873"/>
          </a:xfrm>
        </p:grpSpPr>
        <p:grpSp>
          <p:nvGrpSpPr>
            <p:cNvPr id="5" name="Группа 1"/>
            <p:cNvGrpSpPr>
              <a:grpSpLocks/>
            </p:cNvGrpSpPr>
            <p:nvPr/>
          </p:nvGrpSpPr>
          <p:grpSpPr bwMode="auto">
            <a:xfrm>
              <a:off x="395536" y="188640"/>
              <a:ext cx="8568952" cy="1440160"/>
              <a:chOff x="395536" y="188640"/>
              <a:chExt cx="8568952" cy="1368152"/>
            </a:xfrm>
          </p:grpSpPr>
          <p:pic>
            <p:nvPicPr>
              <p:cNvPr id="11" name="Picture 10" descr="log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95536" y="188640"/>
                <a:ext cx="1370381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763901" y="188640"/>
                <a:ext cx="7200587" cy="5263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+mn-cs"/>
                  </a:rPr>
                  <a:t>Наши выпускники</a:t>
                </a:r>
              </a:p>
            </p:txBody>
          </p:sp>
        </p:grpSp>
        <p:grpSp>
          <p:nvGrpSpPr>
            <p:cNvPr id="6" name="Группа 4"/>
            <p:cNvGrpSpPr>
              <a:grpSpLocks/>
            </p:cNvGrpSpPr>
            <p:nvPr/>
          </p:nvGrpSpPr>
          <p:grpSpPr bwMode="auto">
            <a:xfrm>
              <a:off x="5364088" y="1844824"/>
              <a:ext cx="3272408" cy="4537695"/>
              <a:chOff x="2051720" y="764704"/>
              <a:chExt cx="3272408" cy="4537695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23728" y="1844824"/>
                <a:ext cx="3200400" cy="3457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6"/>
              <p:cNvSpPr txBox="1">
                <a:spLocks noChangeArrowheads="1"/>
              </p:cNvSpPr>
              <p:nvPr/>
            </p:nvSpPr>
            <p:spPr bwMode="auto">
              <a:xfrm>
                <a:off x="2051720" y="764704"/>
                <a:ext cx="3168352" cy="1015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Призер городского конкурса «Учитель года»  –</a:t>
                </a:r>
              </a:p>
              <a:p>
                <a:r>
                  <a:rPr lang="ru-RU" sz="2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Михайленко</a:t>
                </a:r>
                <a:r>
                  <a:rPr lang="ru-RU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 Александра</a:t>
                </a:r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636912"/>
              <a:ext cx="4035764" cy="386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619672" y="1268760"/>
              <a:ext cx="3240360" cy="1015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latin typeface="Calibri" pitchFamily="34" charset="0"/>
                </a:rPr>
                <a:t>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Призер городского конкурса «Учитель года» - </a:t>
              </a:r>
            </a:p>
            <a:p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Склярова Виктория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91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45" y="386661"/>
            <a:ext cx="79337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8915" y="519063"/>
            <a:ext cx="770356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УЧЕБНО-ПРОИЗВОДСТВЕННАЯ ПРАКТИКА</a:t>
            </a:r>
            <a:endParaRPr lang="ru-RU" sz="24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" name="Picture 2" descr="C:\Documents and Settings\Admin\Рабочий стол\практика\фото\Изображение 178.jpg"/>
          <p:cNvPicPr>
            <a:picLocks noChangeAspect="1" noChangeArrowheads="1"/>
          </p:cNvPicPr>
          <p:nvPr/>
        </p:nvPicPr>
        <p:blipFill>
          <a:blip r:embed="rId3" cstate="print"/>
          <a:srcRect t="7143" r="67" b="14286"/>
          <a:stretch>
            <a:fillRect/>
          </a:stretch>
        </p:blipFill>
        <p:spPr bwMode="auto">
          <a:xfrm>
            <a:off x="485762" y="1412776"/>
            <a:ext cx="8172477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ЛенаСаша\Documents\день открытых дверей 2015\день открытых дверей\USzJbaFal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048672" cy="524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31" y="373118"/>
            <a:ext cx="969809" cy="90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49147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УЧЕБНО-ПРОИЗВОДСТВЕННАЯ ПРАКТИКА</a:t>
            </a:r>
            <a:endParaRPr lang="ru-RU" sz="24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433162"/>
            <a:ext cx="3744416" cy="2397617"/>
            <a:chOff x="323528" y="433162"/>
            <a:chExt cx="3744416" cy="2397617"/>
          </a:xfrm>
        </p:grpSpPr>
        <p:pic>
          <p:nvPicPr>
            <p:cNvPr id="3" name="Picture 10" descr="log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433162"/>
              <a:ext cx="1014272" cy="1012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23528" y="1445784"/>
              <a:ext cx="37444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solidFill>
                    <a:srgbClr val="00CC66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nstantia" pitchFamily="18" charset="0"/>
                </a:rPr>
                <a:t>УЧЕБНО-ПРОИЗВОДСТВЕННАЯ ПРАКТИКА</a:t>
              </a:r>
              <a:endParaRPr lang="ru-RU" sz="2800" b="1" spc="50" dirty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endParaRPr>
            </a:p>
          </p:txBody>
        </p:sp>
      </p:grpSp>
      <p:pic>
        <p:nvPicPr>
          <p:cNvPr id="44034" name="Picture 2" descr="C:\Users\ЛенаСаша\Documents\день открытых дверей 2015\фото н-21\G6t5jIPtJV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07" y="3108759"/>
            <a:ext cx="5042586" cy="3360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C:\Users\ЛенаСаша\Documents\день открытых дверей 2015\фото н-21\IMG_5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3162"/>
            <a:ext cx="4392488" cy="292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енаСаша\Documents\день открытых дверей 2015\фото н-21\0w-F_ixy-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617" y="887208"/>
            <a:ext cx="3672408" cy="551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C:\Users\ЛенаСаша\Documents\день открытых дверей 2015\фото н-21\b-z_gyXA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87" y="1844825"/>
            <a:ext cx="4433038" cy="332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1008112" cy="100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30769" y="332656"/>
            <a:ext cx="687625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0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ПРАКТИКА «Пробные уроки»</a:t>
            </a:r>
            <a:endParaRPr lang="ru-RU" sz="30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05" y="396309"/>
            <a:ext cx="936104" cy="934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332656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0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ПРАКТИКА «Пробные уроки»</a:t>
            </a:r>
            <a:endParaRPr lang="ru-RU" sz="30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1986" name="Picture 2" descr="C:\Users\ЛенаСаша\Documents\день открытых дверей 2015\день открытых дверей\jB-oCZMHo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84" y="1295647"/>
            <a:ext cx="3594576" cy="4792769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7" name="Picture 3" descr="C:\Users\ЛенаСаша\Documents\день открытых дверей 2015\ilZwOej6_f0.jpg"/>
          <p:cNvPicPr>
            <a:picLocks noChangeAspect="1" noChangeArrowheads="1"/>
          </p:cNvPicPr>
          <p:nvPr/>
        </p:nvPicPr>
        <p:blipFill rotWithShape="1">
          <a:blip r:embed="rId4" cstate="print"/>
          <a:srcRect l="2040" r="2040" b="15142"/>
          <a:stretch/>
        </p:blipFill>
        <p:spPr bwMode="auto">
          <a:xfrm>
            <a:off x="4211960" y="1295647"/>
            <a:ext cx="4091947" cy="242138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88" name="Picture 4" descr="C:\Users\ЛенаСаша\Documents\день открытых дверей 2015\LK4I96_P-2M.jpg"/>
          <p:cNvPicPr>
            <a:picLocks noChangeAspect="1" noChangeArrowheads="1"/>
          </p:cNvPicPr>
          <p:nvPr/>
        </p:nvPicPr>
        <p:blipFill rotWithShape="1">
          <a:blip r:embed="rId5" cstate="print"/>
          <a:srcRect t="6668" b="14434"/>
          <a:stretch/>
        </p:blipFill>
        <p:spPr bwMode="auto">
          <a:xfrm>
            <a:off x="4211960" y="3667032"/>
            <a:ext cx="4091947" cy="2421384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395288" y="188913"/>
            <a:ext cx="8748712" cy="6413500"/>
            <a:chOff x="395536" y="188640"/>
            <a:chExt cx="8748464" cy="641309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1196752"/>
              <a:ext cx="370094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Users\ЛенаСаша\Pictures\_FbSBDW7R7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340768"/>
              <a:ext cx="2787823" cy="418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9792" y="3140968"/>
              <a:ext cx="2880320" cy="346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Группа 5"/>
            <p:cNvGrpSpPr>
              <a:grpSpLocks/>
            </p:cNvGrpSpPr>
            <p:nvPr/>
          </p:nvGrpSpPr>
          <p:grpSpPr bwMode="auto">
            <a:xfrm>
              <a:off x="395536" y="188640"/>
              <a:ext cx="8748464" cy="1368152"/>
              <a:chOff x="395536" y="188640"/>
              <a:chExt cx="8748464" cy="1368152"/>
            </a:xfrm>
          </p:grpSpPr>
          <p:pic>
            <p:nvPicPr>
              <p:cNvPr id="9" name="Picture 10" descr="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188640"/>
                <a:ext cx="1370381" cy="1368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43304" y="188640"/>
                <a:ext cx="7200696" cy="5540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000" b="1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 Antiqua" pitchFamily="18" charset="0"/>
                    <a:cs typeface="+mn-cs"/>
                  </a:rPr>
                  <a:t>Иностранный язык? – Легко!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316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87205"/>
            <a:ext cx="824856" cy="8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 descr="C:\Users\ЛенаСаша\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24" y="2420888"/>
            <a:ext cx="141436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2" name="Picture 6" descr="C:\Users\ЛенаСаша\Pictures\untitle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3355" y="2609631"/>
            <a:ext cx="1675646" cy="163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220392" y="256612"/>
            <a:ext cx="77460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Специальность 44.02.02 </a:t>
            </a:r>
            <a:br>
              <a:rPr lang="ru-RU" sz="2800" b="1" cap="none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cap="none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«Преподавание в начальных классах»</a:t>
            </a:r>
            <a:endParaRPr lang="ru-RU" sz="2800" b="1" cap="none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20116994"/>
              </p:ext>
            </p:extLst>
          </p:nvPr>
        </p:nvGraphicFramePr>
        <p:xfrm>
          <a:off x="2123729" y="1628800"/>
          <a:ext cx="4824534" cy="41443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21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5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68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Образовательная база приема</a:t>
                      </a:r>
                      <a:endParaRPr lang="ru-RU" sz="1800" b="0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Наименование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квалификации углубленной подготовки</a:t>
                      </a:r>
                      <a:endParaRPr lang="ru-RU" sz="1800" b="0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 Срок обучения при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очной форме получения образования</a:t>
                      </a:r>
                      <a:endParaRPr lang="ru-RU" sz="1800" b="0" i="0" dirty="0">
                        <a:solidFill>
                          <a:srgbClr val="002060"/>
                        </a:solidFill>
                        <a:latin typeface="Bookman Old Styl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 базе основного общего образования</a:t>
                      </a:r>
                      <a:endParaRPr lang="ru-RU" sz="1800" b="1" i="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Учитель начальных классов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3 года и </a:t>
                      </a:r>
                      <a:b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10 месяцев</a:t>
                      </a:r>
                      <a:endParaRPr lang="ru-RU" sz="18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1907704" y="3068960"/>
            <a:ext cx="432048" cy="504056"/>
          </a:xfrm>
          <a:prstGeom prst="rightArrow">
            <a:avLst/>
          </a:prstGeom>
          <a:solidFill>
            <a:srgbClr val="0033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876256" y="3068960"/>
            <a:ext cx="432048" cy="504056"/>
          </a:xfrm>
          <a:prstGeom prst="rightArrow">
            <a:avLst/>
          </a:prstGeom>
          <a:solidFill>
            <a:srgbClr val="0033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699" y="392178"/>
            <a:ext cx="962641" cy="96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642918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НАША СТУДЕНЧЕСКАЯ ЖИЗНЬ</a:t>
            </a:r>
            <a:endParaRPr lang="ru-RU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3794" name="Picture 2" descr="C:\Users\ЛенаСаша\Documents\день открытых дверей 2015\день открытых дверей\Q6Ft4VOvq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3795" name="Picture 3" descr="C:\Users\ЛенаСаша\Documents\день открытых дверей 2015\день открытых дверей\ugpSr6CWE5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374" y="1916832"/>
            <a:ext cx="4956043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35" y="393631"/>
            <a:ext cx="100975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5" descr="C:\Users\ЛенаСаша\Documents\день открытых дверей 2015\DCStKiPul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642918"/>
            <a:ext cx="5647005" cy="3404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35846" name="Picture 6" descr="C:\Users\ЛенаСаша\Documents\день открытых дверей 2015\AQeqagvxb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65" y="2924944"/>
            <a:ext cx="4768945" cy="348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612754" y="343689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НАША СТУДЕНЧЕСКАЯ ЖИЗНЬ</a:t>
            </a:r>
            <a:endParaRPr lang="ru-RU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64096" cy="86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2951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ЛЕТНЯЯ ПЕДАГОГИЧЕСКАЯ ПРАКТИКА</a:t>
            </a:r>
            <a:endParaRPr lang="ru-RU" sz="28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Рисунок 5" descr="_MG_4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398" y="1357298"/>
            <a:ext cx="6965205" cy="464347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81155"/>
            <a:ext cx="93762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38060" y="50675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ЛЕТНЯЯ ПЕДАГОГИЧЕСКАЯ ПРАКТИКА</a:t>
            </a:r>
            <a:endParaRPr lang="ru-RU" sz="3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22" name="Picture 2" descr="C:\Users\ЛенаСаша\Documents\день открытых дверей 2015\день открытых дверей\ef7Wk1xEOJM.jpg"/>
          <p:cNvPicPr>
            <a:picLocks noChangeAspect="1" noChangeArrowheads="1"/>
          </p:cNvPicPr>
          <p:nvPr/>
        </p:nvPicPr>
        <p:blipFill rotWithShape="1">
          <a:blip r:embed="rId3" cstate="print"/>
          <a:srcRect l="13399" r="2548"/>
          <a:stretch/>
        </p:blipFill>
        <p:spPr bwMode="auto">
          <a:xfrm>
            <a:off x="467544" y="1559753"/>
            <a:ext cx="4176215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-68268577_328892034.jpg"/>
          <p:cNvPicPr>
            <a:picLocks noChangeAspect="1"/>
          </p:cNvPicPr>
          <p:nvPr/>
        </p:nvPicPr>
        <p:blipFill>
          <a:blip r:embed="rId4" cstate="print"/>
          <a:srcRect l="15133" t="16221" r="18928" b="2676"/>
          <a:stretch>
            <a:fillRect/>
          </a:stretch>
        </p:blipFill>
        <p:spPr>
          <a:xfrm>
            <a:off x="4357686" y="2857496"/>
            <a:ext cx="4357718" cy="35719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93" y="322424"/>
            <a:ext cx="886886" cy="88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87624" y="503535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ЛЕТНЯЯ ПЕДАГОГИЧЕСКАЯ ПРАКТИКА</a:t>
            </a:r>
            <a:endParaRPr lang="ru-RU" sz="2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6083" name="Picture 3" descr="C:\Users\ЛенаСаша\Documents\день открытых дверей 2015\pxnf7gZBB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216" y="1074083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6082" name="Picture 2" descr="C:\Users\ЛенаСаша\Documents\день открытых дверей 2015\QGehEtkqP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27" y="1744452"/>
            <a:ext cx="4671329" cy="350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548680"/>
            <a:ext cx="1080120" cy="107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77262" y="4077072"/>
            <a:ext cx="468052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Мы каждый день,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как добрый тот волшебник,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Подарки из мешка что достает,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Ребятам жизнь листаем, как учебник,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Им знания свои передаем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rial" pitchFamily="34" charset="0"/>
              </a:rPr>
              <a:t>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srgbClr val="9933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4221088"/>
            <a:ext cx="43204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Мы чувствуем дыханье поколений,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За выпуском придет еще один: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«Позволь смиренно преклонить колени,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Учитель, перед именем твоим!»</a:t>
            </a:r>
            <a:endParaRPr lang="ru-RU" sz="16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Arial" pitchFamily="34" charset="0"/>
            </a:endParaRPr>
          </a:p>
          <a:p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7" name="Picture 6" descr="IMG_2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44724"/>
            <a:ext cx="4002036" cy="300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 txBox="1">
            <a:spLocks noChangeArrowheads="1"/>
          </p:cNvSpPr>
          <p:nvPr/>
        </p:nvSpPr>
        <p:spPr>
          <a:xfrm>
            <a:off x="1115617" y="418877"/>
            <a:ext cx="7590234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spc="50" normalizeH="0" baseline="0" noProof="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УЧИТЕЛЬ  НАЧАЛЬНЫХ  КЛАССОВ</a:t>
            </a: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2" y="420620"/>
            <a:ext cx="902704" cy="90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5076056" y="1279794"/>
            <a:ext cx="37112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Родственные </a:t>
            </a:r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профессии</a:t>
            </a:r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</a:p>
          <a:p>
            <a:pPr>
              <a:defRPr/>
            </a:pPr>
            <a:endParaRPr lang="ru-RU" sz="2400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воспитатель,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педагог,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организатор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воспитательной деятельности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социальный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педагог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методист,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психолог,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дефектолог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027" name="Picture 3" descr="C:\Users\ЛенаСаша\Pictures\images6WZ5DX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1512167" cy="2272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http://nktsnn.ru/wp-content/uploads/2014/02/569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27465"/>
            <a:ext cx="3568189" cy="236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37" y="406070"/>
            <a:ext cx="864096" cy="86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99992" y="1333637"/>
            <a:ext cx="446449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учебные заведения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детские сады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учреждения </a:t>
            </a:r>
            <a:r>
              <a:rPr lang="ru-RU" sz="3200" b="1" dirty="0">
                <a:solidFill>
                  <a:srgbClr val="003300"/>
                </a:solidFill>
              </a:rPr>
              <a:t>культуры </a:t>
            </a:r>
            <a:endParaRPr lang="ru-RU" sz="3200" b="1" dirty="0" smtClean="0">
              <a:solidFill>
                <a:srgbClr val="0033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дополнительного образования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частные </a:t>
            </a:r>
            <a:r>
              <a:rPr lang="ru-RU" sz="3200" b="1" dirty="0">
                <a:solidFill>
                  <a:srgbClr val="003300"/>
                </a:solidFill>
              </a:rPr>
              <a:t>школы</a:t>
            </a:r>
            <a:r>
              <a:rPr lang="ru-RU" sz="3200" b="1" dirty="0" smtClean="0">
                <a:solidFill>
                  <a:srgbClr val="003300"/>
                </a:solidFill>
              </a:rPr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003300"/>
              </a:solidFill>
            </a:endParaRPr>
          </a:p>
          <a:p>
            <a:pPr>
              <a:buFontTx/>
              <a:buChar char="•"/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8633" y="332656"/>
            <a:ext cx="753310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Специальность 44.02.02 </a:t>
            </a:r>
            <a:b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«Преподавание в начальных классах»</a:t>
            </a:r>
            <a: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i="1" spc="50" dirty="0" smtClean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2770" name="Picture 2" descr="C:\Users\ЛенаСаша\Documents\день открытых дверей 2015\день открытых дверей\IogTnxVGVy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60" y="2060848"/>
            <a:ext cx="4161832" cy="3121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907704" y="476672"/>
            <a:ext cx="6851104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80729" y="1682063"/>
            <a:ext cx="8363271" cy="1242881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Каждый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 год мы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начинаем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 новую </a:t>
            </a:r>
            <a:r>
              <a:rPr kumimoji="0" lang="ru-RU" sz="2200" b="0" i="1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главу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 в жизни 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учительства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Мы готовим будущих Учителей начальных классов.</a:t>
            </a:r>
            <a:r>
              <a:rPr kumimoji="0" lang="ru-RU" sz="2200" b="0" i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uLnTx/>
                <a:uFillTx/>
                <a:latin typeface="+mj-lt"/>
              </a:rPr>
              <a:t> </a:t>
            </a: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uLnTx/>
              <a:uFillTx/>
              <a:latin typeface="+mj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sz="2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такими  приходят к </a:t>
            </a:r>
            <a:r>
              <a:rPr lang="ru-RU" sz="2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студенты</a:t>
            </a:r>
            <a:r>
              <a:rPr lang="ru-RU" sz="2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!!!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200" b="0" i="1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</a:endParaRPr>
          </a:p>
        </p:txBody>
      </p:sp>
      <p:pic>
        <p:nvPicPr>
          <p:cNvPr id="7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27" y="476672"/>
            <a:ext cx="1087846" cy="108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19964" y="476672"/>
            <a:ext cx="6622203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Наша учебная жизнь</a:t>
            </a:r>
            <a:endParaRPr lang="ru-RU" sz="44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" name="Рисунок 7" descr="Q5ZMVJ8mSBQ (1).jpg"/>
          <p:cNvPicPr>
            <a:picLocks noChangeAspect="1"/>
          </p:cNvPicPr>
          <p:nvPr/>
        </p:nvPicPr>
        <p:blipFill>
          <a:blip r:embed="rId3" cstate="print"/>
          <a:srcRect l="17813" t="16286" r="18437" b="28591"/>
          <a:stretch>
            <a:fillRect/>
          </a:stretch>
        </p:blipFill>
        <p:spPr>
          <a:xfrm>
            <a:off x="1643042" y="2786058"/>
            <a:ext cx="5715040" cy="369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\Desktop\My Documentary\Настёныш Сёмик\Pictures\Они, Мы, Все=)))\ДПК-2011-2015\1 курс,-2011-2012\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982" y="3356992"/>
            <a:ext cx="4492756" cy="3168352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5" name="Picture 4" descr="Педагогическая практика 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933"/>
            <a:ext cx="4392488" cy="320369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6" name="Picture 1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005" y="489743"/>
            <a:ext cx="1068787" cy="106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44318" y="1628800"/>
            <a:ext cx="4968552" cy="11387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НАША</a:t>
            </a:r>
          </a:p>
          <a:p>
            <a:pPr algn="ctr"/>
            <a:r>
              <a:rPr lang="ru-RU" sz="3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 УЧЕБНАЯ ЖИЗНЬ</a:t>
            </a:r>
            <a:endParaRPr lang="ru-RU" sz="34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ЛенаСаша\Documents\день открытых дверей 2015\y_eb264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027" y="404663"/>
            <a:ext cx="3753600" cy="28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 descr="C:\Users\ЛенаСаша\Documents\день открытых дверей 2015\zs6bj5cmlM4.jpg"/>
          <p:cNvPicPr>
            <a:picLocks noChangeAspect="1" noChangeArrowheads="1"/>
          </p:cNvPicPr>
          <p:nvPr/>
        </p:nvPicPr>
        <p:blipFill rotWithShape="1">
          <a:blip r:embed="rId3" cstate="print"/>
          <a:srcRect l="23822"/>
          <a:stretch/>
        </p:blipFill>
        <p:spPr bwMode="auto">
          <a:xfrm>
            <a:off x="4934589" y="3573016"/>
            <a:ext cx="3808038" cy="281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312" y="472794"/>
            <a:ext cx="1186619" cy="118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ПЦК математики 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746" y="3573016"/>
            <a:ext cx="3750125" cy="28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33" y="1812263"/>
            <a:ext cx="4968552" cy="11387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НАША</a:t>
            </a:r>
          </a:p>
          <a:p>
            <a:pPr algn="ctr"/>
            <a:r>
              <a:rPr lang="ru-RU" sz="34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 УЧЕБНАЯ ЖИЗНЬ</a:t>
            </a:r>
            <a:endParaRPr lang="ru-RU" sz="34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фотографии (открытый урок)\IMG_20150226_1248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5736"/>
            <a:ext cx="4860925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1026" name="Picture 2" descr="G:\фотографии (открытый урок)\IMG_20150226_122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32" y="2996952"/>
            <a:ext cx="47045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1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87879"/>
            <a:ext cx="1143198" cy="114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27867" y="1629218"/>
            <a:ext cx="4500294" cy="95410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НАША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anose="02030602050306030303" pitchFamily="18" charset="0"/>
              </a:rPr>
              <a:t> УЧЕБНАЯ ЖИЗНЬ</a:t>
            </a:r>
            <a:endParaRPr lang="ru-RU" sz="2800" b="1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91" y="410214"/>
            <a:ext cx="972108" cy="97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55676" y="41021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Достижения студентов</a:t>
            </a:r>
          </a:p>
        </p:txBody>
      </p:sp>
      <p:pic>
        <p:nvPicPr>
          <p:cNvPr id="48131" name="Picture 3" descr="image1"/>
          <p:cNvPicPr>
            <a:picLocks noChangeAspect="1" noChangeArrowheads="1"/>
          </p:cNvPicPr>
          <p:nvPr/>
        </p:nvPicPr>
        <p:blipFill rotWithShape="1">
          <a:blip r:embed="rId3" cstate="print"/>
          <a:srcRect l="1452" r="6237"/>
          <a:stretch/>
        </p:blipFill>
        <p:spPr bwMode="auto">
          <a:xfrm>
            <a:off x="1907704" y="1556792"/>
            <a:ext cx="5059064" cy="34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908844" y="1380740"/>
            <a:ext cx="3528392" cy="4938973"/>
            <a:chOff x="539552" y="2204864"/>
            <a:chExt cx="4185873" cy="5915050"/>
          </a:xfrm>
        </p:grpSpPr>
        <p:pic>
          <p:nvPicPr>
            <p:cNvPr id="48136" name="Picture 8" descr="Свидетельство_печать_подп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2204864"/>
              <a:ext cx="4185873" cy="5915050"/>
            </a:xfrm>
            <a:prstGeom prst="rect">
              <a:avLst/>
            </a:prstGeom>
            <a:noFill/>
          </p:spPr>
        </p:pic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187624" y="4231697"/>
              <a:ext cx="2843808" cy="308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об участии во Всероссийском конкурсе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«Парус одинокий»,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посвященном 200-летию со дня рождения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М.Ю. Лермонтова,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ЖИРОВОВОЙ Кристины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студентки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ГБОУ СПО РО «Донской педагогический колледж» 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г. Ростова-на-Дону.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Руководитель: Иванова И.В.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                  Главный редактор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«Учительской газеты»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              </a:t>
              </a:r>
              <a:r>
                <a:rPr kumimoji="0" lang="ru-RU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Положевец</a:t>
              </a: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П.Г.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2014 год</a:t>
              </a:r>
              <a:endPara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0488" algn="l"/>
                  <a:tab pos="7551738" algn="l"/>
                </a:tabLst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	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8139" name="Picture 11" descr="C:\Users\ЛенаСаша\Documents\день открытых дверей 2015\C0C084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0369" y="1380740"/>
            <a:ext cx="3496007" cy="4945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75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K_dlya_otkrytykh_dverey_2015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NK_dlya_otkrytykh_dverey_2015</Template>
  <TotalTime>267</TotalTime>
  <Words>324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Book Antiqua</vt:lpstr>
      <vt:lpstr>Bookman Old Style</vt:lpstr>
      <vt:lpstr>Calibri</vt:lpstr>
      <vt:lpstr>Constantia</vt:lpstr>
      <vt:lpstr>Times New Roman</vt:lpstr>
      <vt:lpstr>Wingdings</vt:lpstr>
      <vt:lpstr>NK_dlya_otkrytykh_dverey_2015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Фёдорова Н.Н</dc:creator>
  <cp:lastModifiedBy>1</cp:lastModifiedBy>
  <cp:revision>33</cp:revision>
  <dcterms:created xsi:type="dcterms:W3CDTF">2016-03-18T07:04:44Z</dcterms:created>
  <dcterms:modified xsi:type="dcterms:W3CDTF">2020-11-19T11:25:02Z</dcterms:modified>
</cp:coreProperties>
</file>