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2" r:id="rId3"/>
    <p:sldId id="257" r:id="rId4"/>
    <p:sldId id="264" r:id="rId5"/>
    <p:sldId id="281" r:id="rId6"/>
    <p:sldId id="290" r:id="rId7"/>
    <p:sldId id="283" r:id="rId8"/>
    <p:sldId id="289" r:id="rId9"/>
    <p:sldId id="265" r:id="rId10"/>
    <p:sldId id="272" r:id="rId11"/>
    <p:sldId id="291" r:id="rId12"/>
    <p:sldId id="270" r:id="rId13"/>
    <p:sldId id="273" r:id="rId14"/>
    <p:sldId id="266" r:id="rId15"/>
    <p:sldId id="274" r:id="rId16"/>
    <p:sldId id="277" r:id="rId17"/>
    <p:sldId id="278" r:id="rId18"/>
    <p:sldId id="279" r:id="rId19"/>
    <p:sldId id="276" r:id="rId20"/>
    <p:sldId id="284" r:id="rId21"/>
    <p:sldId id="267" r:id="rId22"/>
    <p:sldId id="285" r:id="rId23"/>
    <p:sldId id="287" r:id="rId24"/>
    <p:sldId id="288" r:id="rId25"/>
    <p:sldId id="286" r:id="rId26"/>
    <p:sldId id="271" r:id="rId27"/>
    <p:sldId id="292" r:id="rId28"/>
    <p:sldId id="293" r:id="rId29"/>
    <p:sldId id="294" r:id="rId30"/>
    <p:sldId id="295" r:id="rId31"/>
    <p:sldId id="260" r:id="rId32"/>
    <p:sldId id="259" r:id="rId33"/>
    <p:sldId id="263" r:id="rId34"/>
    <p:sldId id="26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66"/>
    <a:srgbClr val="990099"/>
    <a:srgbClr val="003399"/>
    <a:srgbClr val="000099"/>
    <a:srgbClr val="66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17687-73E5-4251-B134-5E8DC43C8ED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C6AA2-F316-47CA-A63D-4D854ADD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4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4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2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22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09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12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20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23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6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32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5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30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85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03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07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35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83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73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13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51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7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81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88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849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2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5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6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8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9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2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676-2CB1-46F9-99C4-E3011AE2D36D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5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07AE-F273-4319-B501-05B681FEFC90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E4F8-2274-4E9A-96B4-22C4A9537401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AC1-C368-4D9E-86AD-D0D1485C3EA1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9872-AFD7-434A-A0CD-768BFC941CF3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5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DEE6-FDE6-40C5-9C13-63D207BB8541}" type="datetime1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287-135D-4847-8E35-769DF830EAF6}" type="datetime1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4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DCA8-3F7F-4BDF-AEEF-9969815769C0}" type="datetime1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5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3D3-B021-4029-B783-3D1ADB4BDA17}" type="datetime1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868B-7433-4693-8CAE-96FF244D6734}" type="datetime1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6A02-E680-4DCB-8FF4-46DB0121A5B7}" type="datetime1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02A1-3A2C-4F6C-9C97-040817BF748C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478" y="491627"/>
            <a:ext cx="9007522" cy="1201431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" y="5618601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8" y="3251938"/>
            <a:ext cx="3440715" cy="3469537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32011" y="714329"/>
            <a:ext cx="8720919" cy="3185892"/>
            <a:chOff x="232011" y="714329"/>
            <a:chExt cx="8720919" cy="3185892"/>
          </a:xfrm>
        </p:grpSpPr>
        <p:sp>
          <p:nvSpPr>
            <p:cNvPr id="5" name="TextBox 4"/>
            <p:cNvSpPr txBox="1"/>
            <p:nvPr/>
          </p:nvSpPr>
          <p:spPr>
            <a:xfrm>
              <a:off x="232011" y="714329"/>
              <a:ext cx="872091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Государственное бюджетное профессиональное образовательное учреждение Ростовской области 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b="1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«Донской педагогический колледж»</a:t>
              </a:r>
              <a:endParaRPr lang="ru-RU" sz="2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2286" y="2330561"/>
              <a:ext cx="66464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002060"/>
                  </a:solidFill>
                  <a:latin typeface="Arial Black" panose="020B0A04020102020204" pitchFamily="34" charset="0"/>
                  <a:cs typeface="Arabic Typesetting" panose="03020402040406030203" pitchFamily="66" charset="-78"/>
                </a:rPr>
                <a:t>Использование дистанционных технологий в учебном процессе </a:t>
              </a:r>
              <a:endParaRPr 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40018" y="5833131"/>
            <a:ext cx="289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Апрель 2020 г.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-99153" y="1535496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194" y="431857"/>
            <a:ext cx="77121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Платформа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182" y="1792912"/>
            <a:ext cx="88164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r>
              <a:rPr lang="ru-RU" sz="28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«Теоретические основы </a:t>
            </a:r>
          </a:p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            </a:t>
            </a:r>
            <a:r>
              <a:rPr lang="ru-RU" sz="28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 начального курса математики с </a:t>
            </a:r>
          </a:p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</a:t>
            </a:r>
            <a:r>
              <a:rPr lang="ru-RU" sz="28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методикой преподавания»</a:t>
            </a:r>
          </a:p>
          <a:p>
            <a:pPr>
              <a:lnSpc>
                <a:spcPct val="90000"/>
              </a:lnSpc>
            </a:pPr>
            <a:endParaRPr lang="ru-RU" sz="2800" b="1" i="1" dirty="0" smtClean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Специальность: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44.02.02 Преподавание в начальных классах</a:t>
            </a:r>
          </a:p>
          <a:p>
            <a:pPr>
              <a:lnSpc>
                <a:spcPct val="90000"/>
              </a:lnSpc>
            </a:pPr>
            <a:endParaRPr lang="ru-RU" sz="2800" b="1" i="1" dirty="0" smtClean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Калугина </a:t>
            </a:r>
          </a:p>
          <a:p>
            <a:pPr>
              <a:lnSpc>
                <a:spcPct val="90000"/>
              </a:lnSpc>
            </a:pP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Татьяна Александровна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06458"/>
            <a:ext cx="4353637" cy="1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21019" y="1859825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194" y="431857"/>
            <a:ext cx="77121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Платформа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182" y="1792912"/>
            <a:ext cx="8816454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 </a:t>
            </a:r>
            <a:r>
              <a:rPr lang="ru-RU" sz="32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«Астрономия»</a:t>
            </a:r>
          </a:p>
          <a:p>
            <a:pPr lvl="0">
              <a:lnSpc>
                <a:spcPct val="90000"/>
              </a:lnSpc>
            </a:pP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44.02.02 Преподавание в начальных классах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44.02.05 Коррекционная педагогика в начальном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 образовании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49.02.01 Физическая культура</a:t>
            </a:r>
          </a:p>
          <a:p>
            <a:pPr lvl="0">
              <a:lnSpc>
                <a:spcPct val="90000"/>
              </a:lnSpc>
            </a:pPr>
            <a:endParaRPr lang="ru-RU" sz="24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Кудринская</a:t>
            </a: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Татьяна Владимировна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06458"/>
            <a:ext cx="4353637" cy="1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200" b="1" dirty="0" smtClean="0">
                  <a:solidFill>
                    <a:srgbClr val="002060"/>
                  </a:solidFill>
                </a:rPr>
                <a:t>Система электронного обучения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62867" y="2020138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03756" y="126766"/>
            <a:ext cx="3133703" cy="14579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25" y="152668"/>
            <a:ext cx="2953034" cy="1235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1637608"/>
            <a:ext cx="7471699" cy="51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200" b="1" dirty="0" smtClean="0">
                  <a:solidFill>
                    <a:srgbClr val="002060"/>
                  </a:solidFill>
                </a:rPr>
                <a:t>Система электронного обучения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84740" y="1455186"/>
            <a:ext cx="8552719" cy="492665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«Психология общения»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endParaRPr lang="ru-RU" sz="28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Специальности:</a:t>
            </a:r>
          </a:p>
          <a:p>
            <a:pPr lvl="0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44.02.02 Преподавание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в начальных классах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44.02.05 Коррекционная педагогика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в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начальном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образовании</a:t>
            </a:r>
            <a:endParaRPr lang="ru-RU" sz="24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49.02.01 Физическая культура</a:t>
            </a:r>
            <a:endParaRPr lang="ru-RU" sz="24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endParaRPr lang="ru-RU" sz="24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Карасёва </a:t>
            </a: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 Анна Владимировна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3756" y="126766"/>
            <a:ext cx="3133703" cy="14579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25" y="152668"/>
            <a:ext cx="2953034" cy="12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000" b="1" dirty="0" smtClean="0">
                  <a:solidFill>
                    <a:srgbClr val="002060"/>
                  </a:solidFill>
                </a:rPr>
                <a:t>    Виртуальная доска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95757" y="2086607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15" y="174042"/>
            <a:ext cx="3727230" cy="1365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24" y="1543956"/>
            <a:ext cx="7519916" cy="50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000" b="1" dirty="0" smtClean="0">
                  <a:solidFill>
                    <a:srgbClr val="002060"/>
                  </a:solidFill>
                </a:rPr>
                <a:t>    Виртуальная доска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84740" y="1535496"/>
            <a:ext cx="8152483" cy="477139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lvl="0"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«Информатика и ИКТ в </a:t>
            </a:r>
          </a:p>
          <a:p>
            <a:pPr lvl="0" algn="ctr">
              <a:lnSpc>
                <a:spcPct val="90000"/>
              </a:lnSpc>
            </a:pP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профессиональной деятельности»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44.02.02 Преподавание в начальных классах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44.02.05 Коррекционная педагогика в начальном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 образовании</a:t>
            </a: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Радченко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Антонина Анатольевна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15" y="174042"/>
            <a:ext cx="3727230" cy="13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000" b="1" dirty="0" smtClean="0">
                  <a:solidFill>
                    <a:srgbClr val="002060"/>
                  </a:solidFill>
                </a:rPr>
                <a:t>    Виртуальная доска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95757" y="1362241"/>
            <a:ext cx="8152483" cy="477139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  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«Математика»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44.02.05 Коррекционная педагогика в начальном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 образовании</a:t>
            </a: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Богачёва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  Марина   Олеговна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15" y="174042"/>
            <a:ext cx="3727230" cy="13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000" b="1" dirty="0" smtClean="0">
                  <a:solidFill>
                    <a:srgbClr val="002060"/>
                  </a:solidFill>
                </a:rPr>
                <a:t>    Виртуальная доска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84740" y="1535496"/>
            <a:ext cx="8152483" cy="477139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«Естествознание»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44.02.02 Преподавание в начальных классах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44.02.05 Коррекционная педагогика в начальном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 образовании</a:t>
            </a: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Шибинская 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Светлана  Александровна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15" y="174042"/>
            <a:ext cx="3727230" cy="13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000" b="1" dirty="0" smtClean="0">
                  <a:solidFill>
                    <a:srgbClr val="002060"/>
                  </a:solidFill>
                </a:rPr>
                <a:t>    Виртуальная доска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84740" y="1535496"/>
            <a:ext cx="8152483" cy="477139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«Астрономия»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44.02.02 Преподавание в начальных классах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44.02.05 Коррекционная педагогика в начальном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образовании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49.02.01 Физическая культура</a:t>
            </a:r>
          </a:p>
          <a:p>
            <a:pPr lvl="0">
              <a:lnSpc>
                <a:spcPct val="90000"/>
              </a:lnSpc>
            </a:pPr>
            <a:endParaRPr lang="ru-RU" sz="24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Кудринская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   Татьяна Владимировна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15" y="174042"/>
            <a:ext cx="3727230" cy="13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437933"/>
            <a:ext cx="9144001" cy="1097562"/>
            <a:chOff x="-1" y="437933"/>
            <a:chExt cx="9144001" cy="10975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437933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200" b="1" dirty="0" smtClean="0">
                  <a:solidFill>
                    <a:srgbClr val="002060"/>
                  </a:solidFill>
                </a:rPr>
                <a:t>  Сервис для создания опросов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62867" y="2063542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0" y="1383425"/>
            <a:ext cx="7414696" cy="5198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53" y="116028"/>
            <a:ext cx="3179928" cy="16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-99153" y="1535496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638" y="431857"/>
            <a:ext cx="70706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Платформа </a:t>
            </a:r>
            <a:r>
              <a:rPr lang="en-US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ZOOM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361" y="1795776"/>
            <a:ext cx="78219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Текст слайда</a:t>
            </a:r>
            <a:endParaRPr lang="ru-RU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5" y="1526683"/>
            <a:ext cx="8053329" cy="482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437933"/>
            <a:ext cx="9144001" cy="1097562"/>
            <a:chOff x="-1" y="437933"/>
            <a:chExt cx="9144001" cy="10975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437933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200" b="1" dirty="0" smtClean="0">
                  <a:solidFill>
                    <a:srgbClr val="002060"/>
                  </a:solidFill>
                </a:rPr>
                <a:t>  Сервис для создания опросов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62867" y="2063542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r>
              <a:rPr lang="ru-RU" sz="32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«Теория и методика </a:t>
            </a: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           математического развития»</a:t>
            </a:r>
          </a:p>
          <a:p>
            <a:pPr lvl="0">
              <a:lnSpc>
                <a:spcPct val="90000"/>
              </a:lnSpc>
            </a:pPr>
            <a:endParaRPr lang="ru-RU" sz="28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44.02.01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</a:t>
            </a: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Гусева</a:t>
            </a: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  Елена Викторовна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9" y="304507"/>
            <a:ext cx="3322622" cy="17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21563"/>
            <a:ext cx="9144001" cy="1313932"/>
            <a:chOff x="0" y="221563"/>
            <a:chExt cx="9144001" cy="131393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21563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          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IP </a:t>
              </a:r>
              <a:r>
                <a:rPr lang="ru-RU" sz="4000" b="1" dirty="0" smtClean="0">
                  <a:solidFill>
                    <a:srgbClr val="002060"/>
                  </a:solidFill>
                </a:rPr>
                <a:t>телефония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59" y="169426"/>
            <a:ext cx="3821374" cy="1719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5106">
            <a:off x="363491" y="2008619"/>
            <a:ext cx="5202297" cy="3808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847">
            <a:off x="4079207" y="3390376"/>
            <a:ext cx="4820470" cy="30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21563"/>
            <a:ext cx="9144001" cy="1313932"/>
            <a:chOff x="0" y="221563"/>
            <a:chExt cx="9144001" cy="131393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21563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          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IP </a:t>
              </a:r>
              <a:r>
                <a:rPr lang="ru-RU" sz="4000" b="1" dirty="0" smtClean="0">
                  <a:solidFill>
                    <a:srgbClr val="002060"/>
                  </a:solidFill>
                </a:rPr>
                <a:t>телефония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59" y="169426"/>
            <a:ext cx="3821374" cy="17196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5758" y="2063542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</a:t>
            </a:r>
            <a:r>
              <a:rPr lang="ru-RU" sz="32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Теория и методика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физического воспитания с практикумом»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endParaRPr lang="ru-RU" sz="28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44.02.01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</a:t>
            </a: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Дубинина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 </a:t>
            </a: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Елена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Юрьевна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21563"/>
            <a:ext cx="9144001" cy="1313932"/>
            <a:chOff x="0" y="221563"/>
            <a:chExt cx="9144001" cy="131393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21563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          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IP </a:t>
              </a:r>
              <a:r>
                <a:rPr lang="ru-RU" sz="4000" b="1" dirty="0" smtClean="0">
                  <a:solidFill>
                    <a:srgbClr val="002060"/>
                  </a:solidFill>
                </a:rPr>
                <a:t>телефония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59" y="169426"/>
            <a:ext cx="3821374" cy="17196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5758" y="2063542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«Вокальный класс»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endParaRPr lang="ru-RU" sz="28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53.02.01 Музыкальное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 </a:t>
            </a:r>
            <a:endParaRPr lang="ru-RU" sz="24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Ковалёва 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 Арина Викторовна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21563"/>
            <a:ext cx="9144001" cy="1313932"/>
            <a:chOff x="0" y="221563"/>
            <a:chExt cx="9144001" cy="131393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21563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          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IP </a:t>
              </a:r>
              <a:r>
                <a:rPr lang="ru-RU" sz="4000" b="1" dirty="0" smtClean="0">
                  <a:solidFill>
                    <a:srgbClr val="002060"/>
                  </a:solidFill>
                </a:rPr>
                <a:t>телефония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59" y="169426"/>
            <a:ext cx="3821374" cy="17196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5758" y="2063542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«Плавание»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endParaRPr lang="ru-RU" sz="28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49.02.01 Физическая культура</a:t>
            </a:r>
          </a:p>
          <a:p>
            <a:pPr lvl="0">
              <a:lnSpc>
                <a:spcPct val="90000"/>
              </a:lnSpc>
            </a:pPr>
            <a:endParaRPr lang="ru-RU" sz="28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Коваленко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   Анна Викторовна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21563"/>
            <a:ext cx="9144001" cy="1313932"/>
            <a:chOff x="0" y="221563"/>
            <a:chExt cx="9144001" cy="131393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21563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          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IP </a:t>
              </a:r>
              <a:r>
                <a:rPr lang="ru-RU" sz="4000" b="1" dirty="0" smtClean="0">
                  <a:solidFill>
                    <a:srgbClr val="002060"/>
                  </a:solidFill>
                </a:rPr>
                <a:t>телефония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59" y="169426"/>
            <a:ext cx="3821374" cy="17196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5758" y="1889045"/>
            <a:ext cx="8152483" cy="4634585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</a:t>
            </a:r>
            <a:r>
              <a:rPr lang="ru-RU" sz="36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История»</a:t>
            </a:r>
          </a:p>
          <a:p>
            <a:pPr lvl="0">
              <a:lnSpc>
                <a:spcPct val="90000"/>
              </a:lnSpc>
            </a:pPr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44.02.02 Преподавание в начальных классах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44.02.05 Коррекционная педагогика в начальном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 образовании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49.02.01 Физическая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культура</a:t>
            </a:r>
          </a:p>
          <a:p>
            <a:pPr lvl="0">
              <a:lnSpc>
                <a:spcPct val="90000"/>
              </a:lnSpc>
            </a:pPr>
            <a:endParaRPr lang="ru-RU" sz="24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Рыбаков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 Игорь Михайлович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04051"/>
            <a:ext cx="9144001" cy="1101305"/>
            <a:chOff x="0" y="434190"/>
            <a:chExt cx="9144001" cy="110130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434190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000" b="1" dirty="0" smtClean="0">
                  <a:solidFill>
                    <a:srgbClr val="002060"/>
                  </a:solidFill>
                </a:rPr>
                <a:t>           Мессенджер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45" y="0"/>
            <a:ext cx="3378065" cy="1827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" y="1978855"/>
            <a:ext cx="8106770" cy="45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04051"/>
            <a:ext cx="9144001" cy="1101305"/>
            <a:chOff x="0" y="434190"/>
            <a:chExt cx="9144001" cy="110130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434190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000" b="1" dirty="0" smtClean="0">
                  <a:solidFill>
                    <a:srgbClr val="002060"/>
                  </a:solidFill>
                </a:rPr>
                <a:t>           Мессенджер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45" y="0"/>
            <a:ext cx="3378065" cy="18273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5758" y="1889045"/>
            <a:ext cx="8152483" cy="4634585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«Иностранный язык»</a:t>
            </a:r>
            <a:endParaRPr lang="ru-RU" sz="36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44.02.02 Преподавание в начальных классах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44.02.05 Коррекционная педагогика в начальном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 образовании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   </a:t>
            </a:r>
            <a:r>
              <a:rPr lang="ru-RU" sz="3200" b="1" i="1" dirty="0" err="1" smtClean="0">
                <a:solidFill>
                  <a:srgbClr val="FF0066"/>
                </a:solidFill>
                <a:latin typeface="Century Gothic" panose="020B0502020202020204" pitchFamily="34" charset="0"/>
              </a:rPr>
              <a:t>Гайборян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 Ольга </a:t>
            </a:r>
            <a:r>
              <a:rPr lang="ru-RU" sz="3200" b="1" i="1" dirty="0" err="1" smtClean="0">
                <a:solidFill>
                  <a:srgbClr val="FF0066"/>
                </a:solidFill>
                <a:latin typeface="Century Gothic" panose="020B0502020202020204" pitchFamily="34" charset="0"/>
              </a:rPr>
              <a:t>Вартересовна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04051"/>
            <a:ext cx="9144001" cy="1101305"/>
            <a:chOff x="0" y="434190"/>
            <a:chExt cx="9144001" cy="110130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434190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000" b="1" dirty="0" smtClean="0">
                  <a:solidFill>
                    <a:srgbClr val="002060"/>
                  </a:solidFill>
                </a:rPr>
                <a:t>           Мессенджер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45" y="0"/>
            <a:ext cx="3378065" cy="18273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5758" y="2063542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«Вокальный класс»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endParaRPr lang="ru-RU" sz="28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53.02.01 Музыкальное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 </a:t>
            </a:r>
            <a:endParaRPr lang="ru-RU" sz="24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Ковалёва 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 Арина Викторовна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0125" y="304052"/>
            <a:ext cx="8993875" cy="2144212"/>
            <a:chOff x="0" y="38405"/>
            <a:chExt cx="8993875" cy="21442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38405"/>
              <a:ext cx="8993875" cy="179770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000" b="1" dirty="0" smtClean="0">
                  <a:solidFill>
                    <a:srgbClr val="002060"/>
                  </a:solidFill>
                </a:rPr>
                <a:t>                    Сервис </a:t>
              </a:r>
            </a:p>
            <a:p>
              <a:r>
                <a:rPr lang="ru-RU" sz="3200" b="1" dirty="0" smtClean="0">
                  <a:solidFill>
                    <a:srgbClr val="002060"/>
                  </a:solidFill>
                </a:rPr>
                <a:t>конструктор для создания </a:t>
              </a:r>
            </a:p>
            <a:p>
              <a:r>
                <a:rPr lang="ru-RU" sz="3200" b="1" dirty="0" smtClean="0">
                  <a:solidFill>
                    <a:srgbClr val="002060"/>
                  </a:solidFill>
                </a:rPr>
                <a:t>интерактивных модулей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02854" y="1836108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b="16612"/>
          <a:stretch/>
        </p:blipFill>
        <p:spPr>
          <a:xfrm>
            <a:off x="430148" y="2356682"/>
            <a:ext cx="6920566" cy="4364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11894" r="2282" b="33610"/>
          <a:stretch/>
        </p:blipFill>
        <p:spPr>
          <a:xfrm>
            <a:off x="5268036" y="127902"/>
            <a:ext cx="3875964" cy="24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621" y="2126043"/>
            <a:ext cx="8328754" cy="432112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1008" y="2301447"/>
            <a:ext cx="78219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660066"/>
                </a:solidFill>
              </a:rPr>
              <a:t>Кейс-пакет </a:t>
            </a:r>
            <a:r>
              <a:rPr lang="ru-RU" sz="2800" b="1" dirty="0">
                <a:solidFill>
                  <a:srgbClr val="660066"/>
                </a:solidFill>
              </a:rPr>
              <a:t>по методике проведения квалификационного экзамена по профессиональному модулю </a:t>
            </a:r>
            <a:endParaRPr lang="ru-RU" sz="2800" b="1" dirty="0" smtClean="0">
              <a:solidFill>
                <a:srgbClr val="660066"/>
              </a:solidFill>
            </a:endParaRPr>
          </a:p>
          <a:p>
            <a:pPr lvl="0" algn="just"/>
            <a:r>
              <a:rPr lang="ru-RU" sz="2800" b="1" i="1" dirty="0" smtClean="0">
                <a:solidFill>
                  <a:srgbClr val="000099"/>
                </a:solidFill>
              </a:rPr>
              <a:t>ПМ.01 </a:t>
            </a:r>
            <a:r>
              <a:rPr lang="ru-RU" sz="2800" b="1" i="1" dirty="0">
                <a:solidFill>
                  <a:srgbClr val="000099"/>
                </a:solidFill>
              </a:rPr>
              <a:t>«Преподавание по программам начального общего образования» в формате требований «Молодые профессионалы» (Ворлдскиллс Россия)</a:t>
            </a:r>
          </a:p>
          <a:p>
            <a:pPr algn="just"/>
            <a:r>
              <a:rPr lang="ru-RU" sz="2400" b="1" dirty="0">
                <a:solidFill>
                  <a:srgbClr val="800000"/>
                </a:solidFill>
              </a:rPr>
              <a:t>Специальность: </a:t>
            </a:r>
          </a:p>
          <a:p>
            <a:pPr algn="just"/>
            <a:r>
              <a:rPr lang="ru-RU" sz="2400" b="1" dirty="0">
                <a:solidFill>
                  <a:srgbClr val="800000"/>
                </a:solidFill>
              </a:rPr>
              <a:t>44.02.02 Преподавание в начальных </a:t>
            </a:r>
            <a:r>
              <a:rPr lang="ru-RU" sz="2400" b="1" dirty="0" smtClean="0">
                <a:solidFill>
                  <a:srgbClr val="800000"/>
                </a:solidFill>
              </a:rPr>
              <a:t>классах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9183" y="365978"/>
            <a:ext cx="9144001" cy="1422505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" y="477067"/>
            <a:ext cx="6872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rgbClr val="000099"/>
                </a:solidFill>
              </a:rPr>
              <a:t>Квалификационный  </a:t>
            </a:r>
          </a:p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rgbClr val="000099"/>
                </a:solidFill>
              </a:rPr>
              <a:t>экзамен</a:t>
            </a:r>
            <a:endParaRPr lang="ru-RU" sz="40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980">
            <a:off x="6342032" y="477387"/>
            <a:ext cx="2530069" cy="17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0125" y="304052"/>
            <a:ext cx="8993875" cy="2144212"/>
            <a:chOff x="0" y="38405"/>
            <a:chExt cx="8993875" cy="21442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38405"/>
              <a:ext cx="8993875" cy="179770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000" b="1" dirty="0" smtClean="0">
                  <a:solidFill>
                    <a:srgbClr val="002060"/>
                  </a:solidFill>
                </a:rPr>
                <a:t>                    Сервис </a:t>
              </a:r>
            </a:p>
            <a:p>
              <a:r>
                <a:rPr lang="ru-RU" sz="3200" b="1" dirty="0" smtClean="0">
                  <a:solidFill>
                    <a:srgbClr val="002060"/>
                  </a:solidFill>
                </a:rPr>
                <a:t>конструктор для создания </a:t>
              </a:r>
            </a:p>
            <a:p>
              <a:r>
                <a:rPr lang="ru-RU" sz="3200" b="1" dirty="0" smtClean="0">
                  <a:solidFill>
                    <a:srgbClr val="002060"/>
                  </a:solidFill>
                </a:rPr>
                <a:t>интерактивных модулей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02854" y="1836108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30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11894" r="2282" b="33610"/>
          <a:stretch/>
        </p:blipFill>
        <p:spPr>
          <a:xfrm>
            <a:off x="5268036" y="127902"/>
            <a:ext cx="3875964" cy="24317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1194" y="2484648"/>
            <a:ext cx="8174156" cy="428405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  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«Математика»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44.02.05 Коррекционная педагогика в начальном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 образовании</a:t>
            </a: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Богачёва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    Марина   Олеговна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графические материалы</a:t>
            </a:r>
            <a:endParaRPr lang="ru-RU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2941"/>
            <a:ext cx="9144000" cy="548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0" y="160745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622" y="1492176"/>
            <a:ext cx="8328754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графические материалы</a:t>
            </a:r>
            <a:endParaRPr lang="ru-RU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69" y="3530601"/>
            <a:ext cx="5715000" cy="3190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04" y="112330"/>
            <a:ext cx="1228251" cy="12282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22" y="2627035"/>
            <a:ext cx="3178600" cy="18283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33" y="351704"/>
            <a:ext cx="6654185" cy="39925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17" y="3002594"/>
            <a:ext cx="17240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92758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05494" y="3805660"/>
            <a:ext cx="63346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вопросы</a:t>
            </a:r>
            <a:endParaRPr lang="ru-RU" sz="9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53" y="725310"/>
            <a:ext cx="3262489" cy="3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149988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6200000">
            <a:off x="5417996" y="2307449"/>
            <a:ext cx="710164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спасибо</a:t>
            </a:r>
            <a:endParaRPr lang="ru-RU" sz="1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44" y="2494934"/>
            <a:ext cx="2379973" cy="23799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401" y="5266822"/>
            <a:ext cx="633469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контактная </a:t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информация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234" y="2183642"/>
            <a:ext cx="8328754" cy="432112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564" y="2632251"/>
            <a:ext cx="85120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99"/>
                </a:solidFill>
              </a:rPr>
              <a:t>Экзамен проводит</a:t>
            </a:r>
          </a:p>
          <a:p>
            <a:pPr lvl="0" algn="ctr"/>
            <a:endParaRPr lang="ru-RU" sz="3200" b="1" dirty="0" smtClean="0">
              <a:solidFill>
                <a:srgbClr val="000099"/>
              </a:solidFill>
            </a:endParaRPr>
          </a:p>
          <a:p>
            <a:pPr lvl="0" algn="ctr"/>
            <a:r>
              <a:rPr lang="ru-RU" sz="4000" b="1" dirty="0" smtClean="0">
                <a:solidFill>
                  <a:srgbClr val="FF0066"/>
                </a:solidFill>
              </a:rPr>
              <a:t>Шибинская Светлана </a:t>
            </a:r>
            <a:r>
              <a:rPr lang="ru-RU" sz="4000" b="1" dirty="0" smtClean="0">
                <a:solidFill>
                  <a:srgbClr val="FF0066"/>
                </a:solidFill>
              </a:rPr>
              <a:t>Александровна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lvl="0" algn="ctr"/>
            <a:r>
              <a:rPr lang="ru-RU" sz="36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smtClean="0">
                <a:solidFill>
                  <a:srgbClr val="660066"/>
                </a:solidFill>
              </a:rPr>
              <a:t>главный эксперт по компетенции </a:t>
            </a:r>
            <a:r>
              <a:rPr lang="en-US" sz="3200" b="1" dirty="0" smtClean="0">
                <a:solidFill>
                  <a:srgbClr val="660066"/>
                </a:solidFill>
              </a:rPr>
              <a:t>R21</a:t>
            </a:r>
            <a:r>
              <a:rPr lang="ru-RU" sz="3200" b="1" dirty="0" smtClean="0">
                <a:solidFill>
                  <a:srgbClr val="660066"/>
                </a:solidFill>
              </a:rPr>
              <a:t> «Преподавание в младших классах»</a:t>
            </a:r>
            <a:endParaRPr lang="ru-RU" sz="3200" b="1" dirty="0" smtClean="0">
              <a:solidFill>
                <a:srgbClr val="660066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9183" y="365978"/>
            <a:ext cx="9144001" cy="1422505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" y="477067"/>
            <a:ext cx="6872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rgbClr val="000099"/>
                </a:solidFill>
              </a:rPr>
              <a:t>Квалификационный  </a:t>
            </a:r>
          </a:p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rgbClr val="000099"/>
                </a:solidFill>
              </a:rPr>
              <a:t>экзамен</a:t>
            </a:r>
            <a:endParaRPr lang="ru-RU" sz="40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980">
            <a:off x="5680588" y="700583"/>
            <a:ext cx="3151544" cy="217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45903" y="1269140"/>
            <a:ext cx="8370551" cy="464993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«Декоративно-прикладное</a:t>
            </a: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               искусство»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endParaRPr lang="ru-RU" sz="28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44.02.02 Преподавание в начальных классах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44.02.05 Коррекционная педагогика в начальном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 образовании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Толстова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Елена Васильевна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638" y="431857"/>
            <a:ext cx="70706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Платформа </a:t>
            </a:r>
            <a:r>
              <a:rPr lang="en-US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ZOOM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45903" y="1269140"/>
            <a:ext cx="8370551" cy="464993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«Информатика»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endParaRPr lang="ru-RU" sz="28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44.02.02 Преподавание в начальных классах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44.02.05 Коррекционная педагогика в начальном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               образовании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Радченко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Антонина Анатольевна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638" y="431857"/>
            <a:ext cx="70706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Платформа </a:t>
            </a:r>
            <a:r>
              <a:rPr lang="en-US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ZOOM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84740" y="1535496"/>
            <a:ext cx="8370551" cy="464993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Дисциплина: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«Теория и методика </a:t>
            </a: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           математического развития»</a:t>
            </a:r>
            <a:endParaRPr lang="ru-RU" sz="32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endParaRPr lang="ru-RU" sz="28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Специальности: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44.02.01 Дошкольное образование</a:t>
            </a:r>
            <a:endParaRPr lang="ru-RU" sz="24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44.02.04 Специальное дошкольное образование</a:t>
            </a: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endParaRPr lang="ru-RU" sz="24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Гусева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Елена Викторовна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638" y="431857"/>
            <a:ext cx="70706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Платформа </a:t>
            </a:r>
            <a:r>
              <a:rPr lang="en-US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ZOOM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84740" y="1637731"/>
            <a:ext cx="8370551" cy="4547698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4000" b="1" dirty="0" smtClean="0">
                <a:solidFill>
                  <a:srgbClr val="800080"/>
                </a:solidFill>
                <a:latin typeface="Century Gothic" panose="020B0502020202020204" pitchFamily="34" charset="0"/>
              </a:rPr>
              <a:t>Интеллектуальная игра</a:t>
            </a:r>
          </a:p>
          <a:p>
            <a:pPr lvl="0" algn="ctr">
              <a:lnSpc>
                <a:spcPct val="90000"/>
              </a:lnSpc>
            </a:pPr>
            <a:endParaRPr lang="ru-RU" sz="3200" b="1" dirty="0">
              <a:solidFill>
                <a:srgbClr val="800080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3200" b="1" i="1" dirty="0" smtClean="0">
                <a:solidFill>
                  <a:srgbClr val="800080"/>
                </a:solidFill>
                <a:latin typeface="Century Gothic" panose="020B0502020202020204" pitchFamily="34" charset="0"/>
              </a:rPr>
              <a:t>Неделя ПЦК «Физического воспитания»</a:t>
            </a:r>
          </a:p>
          <a:p>
            <a:pPr lvl="0">
              <a:lnSpc>
                <a:spcPct val="90000"/>
              </a:lnSpc>
            </a:pPr>
            <a:endParaRPr lang="ru-RU" sz="2800" b="1" i="1" dirty="0" smtClean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Специальности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49.02.01 Физическая культура</a:t>
            </a:r>
          </a:p>
          <a:p>
            <a:pPr lvl="0">
              <a:lnSpc>
                <a:spcPct val="90000"/>
              </a:lnSpc>
            </a:pPr>
            <a:endParaRPr lang="ru-RU" sz="2400" b="1" i="1" dirty="0">
              <a:solidFill>
                <a:srgbClr val="990099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Преподаватель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Пикина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                         </a:t>
            </a:r>
            <a:r>
              <a:rPr lang="ru-RU" sz="3200" b="1" i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Тамара  Сергеевна</a:t>
            </a:r>
            <a:endParaRPr lang="ru-RU" sz="3200" b="1" i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638" y="431857"/>
            <a:ext cx="70706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Платформа </a:t>
            </a:r>
            <a:r>
              <a:rPr lang="en-US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ZOOM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183791"/>
            <a:chOff x="-1" y="351704"/>
            <a:chExt cx="9144001" cy="11837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837283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-99153" y="1535496"/>
            <a:ext cx="8152483" cy="42928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194" y="431857"/>
            <a:ext cx="77121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Платформа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361" y="1795776"/>
            <a:ext cx="78219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Текст слайда</a:t>
            </a:r>
            <a:endParaRPr lang="ru-RU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06458"/>
            <a:ext cx="4353637" cy="1416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2" y="1724620"/>
            <a:ext cx="8079475" cy="45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</TotalTime>
  <Words>790</Words>
  <Application>Microsoft Office PowerPoint</Application>
  <PresentationFormat>Экран (4:3)</PresentationFormat>
  <Paragraphs>293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Arabic Typesetting</vt:lpstr>
      <vt:lpstr>Arial</vt:lpstr>
      <vt:lpstr>Arial Black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kalugina</cp:lastModifiedBy>
  <cp:revision>40</cp:revision>
  <dcterms:created xsi:type="dcterms:W3CDTF">2014-09-10T04:53:24Z</dcterms:created>
  <dcterms:modified xsi:type="dcterms:W3CDTF">2020-04-21T00:29:37Z</dcterms:modified>
</cp:coreProperties>
</file>