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9"/>
  </p:notesMasterIdLst>
  <p:sldIdLst>
    <p:sldId id="256" r:id="rId2"/>
    <p:sldId id="271" r:id="rId3"/>
    <p:sldId id="273" r:id="rId4"/>
    <p:sldId id="258" r:id="rId5"/>
    <p:sldId id="272" r:id="rId6"/>
    <p:sldId id="274" r:id="rId7"/>
    <p:sldId id="260" r:id="rId8"/>
    <p:sldId id="261" r:id="rId9"/>
    <p:sldId id="259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9"/>
    <a:srgbClr val="6693A4"/>
    <a:srgbClr val="419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7212" autoAdjust="0"/>
  </p:normalViewPr>
  <p:slideViewPr>
    <p:cSldViewPr snapToGrid="0">
      <p:cViewPr varScale="1">
        <p:scale>
          <a:sx n="79" d="100"/>
          <a:sy n="79" d="100"/>
        </p:scale>
        <p:origin x="10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EDCC-4C5F-4BFF-A9D1-4FBD8D76E1F8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0687C-F5DF-4F21-8A3A-7D04CB8BE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1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0687C-F5DF-4F21-8A3A-7D04CB8BE6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0687C-F5DF-4F21-8A3A-7D04CB8BE6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2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0687C-F5DF-4F21-8A3A-7D04CB8BE6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5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0687C-F5DF-4F21-8A3A-7D04CB8BE6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52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0687C-F5DF-4F21-8A3A-7D04CB8BE6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2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5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8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4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88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03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07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0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2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6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8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981425A-1D2F-4BFE-8445-EB4ECEB49091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E61A59-1185-4773-9EC7-BBC09DC1BFF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2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278790" y="4295954"/>
            <a:ext cx="12271664" cy="3088257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Волонтерская деятельность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4400" b="1" dirty="0">
                <a:solidFill>
                  <a:schemeClr val="tx1"/>
                </a:solidFill>
              </a:rPr>
              <a:t>как социальный опыт студенчества</a:t>
            </a:r>
            <a:br>
              <a:rPr lang="ru-RU" sz="4400" b="1" dirty="0">
                <a:solidFill>
                  <a:schemeClr val="tx1"/>
                </a:solidFill>
              </a:rPr>
            </a:br>
            <a:r>
              <a:rPr lang="ru-RU" sz="4400" b="1" dirty="0">
                <a:solidFill>
                  <a:schemeClr val="tx1"/>
                </a:solidFill>
              </a:rPr>
              <a:t>                                                         </a:t>
            </a:r>
            <a:r>
              <a:rPr lang="ru-RU" sz="2000" b="1" dirty="0">
                <a:solidFill>
                  <a:schemeClr val="tx1"/>
                </a:solidFill>
              </a:rPr>
              <a:t>П</a:t>
            </a:r>
            <a:r>
              <a:rPr lang="ru-RU" sz="2000" b="1" cap="none" dirty="0">
                <a:solidFill>
                  <a:schemeClr val="tx1"/>
                </a:solidFill>
              </a:rPr>
              <a:t>ятина</a:t>
            </a:r>
            <a:r>
              <a:rPr lang="ru-RU" sz="2000" b="1" dirty="0">
                <a:solidFill>
                  <a:schemeClr val="tx1"/>
                </a:solidFill>
              </a:rPr>
              <a:t> Е.А., </a:t>
            </a:r>
            <a:r>
              <a:rPr lang="ru-RU" sz="1400" b="1" dirty="0">
                <a:solidFill>
                  <a:schemeClr val="tx1"/>
                </a:solidFill>
              </a:rPr>
              <a:t>социальный педагог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1" y="234389"/>
            <a:ext cx="7117774" cy="12447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7762009" y="234389"/>
            <a:ext cx="4301836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solidFill>
                  <a:schemeClr val="bg1"/>
                </a:solidFill>
              </a:rPr>
              <a:t>«Чтобы поверить в добро, </a:t>
            </a:r>
            <a:br>
              <a:rPr lang="ru-RU" sz="2400" i="1" dirty="0">
                <a:solidFill>
                  <a:schemeClr val="bg1"/>
                </a:solidFill>
              </a:rPr>
            </a:br>
            <a:r>
              <a:rPr lang="ru-RU" sz="2400" i="1" dirty="0">
                <a:solidFill>
                  <a:schemeClr val="bg1"/>
                </a:solidFill>
              </a:rPr>
              <a:t>надо начать делать его»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</a:rPr>
              <a:t>Л.Н.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49971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92000" cy="6858000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98810" y="198335"/>
            <a:ext cx="7884141" cy="272086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КОММУНИКАТИВНОСТЬ</a:t>
            </a:r>
            <a:r>
              <a:rPr lang="ru-RU" b="1" i="1" dirty="0"/>
              <a:t> </a:t>
            </a:r>
            <a:r>
              <a:rPr lang="ru-RU" dirty="0">
                <a:solidFill>
                  <a:srgbClr val="0070C0"/>
                </a:solidFill>
              </a:rPr>
              <a:t>- это процесс взаимодействия между людьми, в ходе которого возникают, проявляются и формируются межличностные отношения.</a:t>
            </a:r>
          </a:p>
          <a:p>
            <a:pPr algn="just"/>
            <a:endParaRPr lang="ru-RU" dirty="0"/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В ходе общения с другим человеком можно узнать многое не только из его быта, но и из мира чувств, переживаний и проблем. На тренингах в волонтерской школе студенты учатся как посредством общения можно отвлечь собеседника от страхов и навязчивых мыслей.</a:t>
            </a: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" y="3170302"/>
            <a:ext cx="5908912" cy="338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21" y="305222"/>
            <a:ext cx="3575394" cy="5020912"/>
          </a:xfrm>
          <a:prstGeom prst="rect">
            <a:avLst/>
          </a:prstGeom>
        </p:spPr>
      </p:pic>
      <p:pic>
        <p:nvPicPr>
          <p:cNvPr id="8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458">
            <a:off x="4890056" y="2836805"/>
            <a:ext cx="3785685" cy="36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1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7101" cy="503782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535717"/>
            <a:ext cx="6244937" cy="165007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Волонтерство</a:t>
            </a:r>
            <a:r>
              <a:rPr lang="ru-RU" dirty="0">
                <a:solidFill>
                  <a:schemeClr val="bg1"/>
                </a:solidFill>
              </a:rPr>
              <a:t> дает толчок к развитию таких качеств, как: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8">
            <a:off x="6174979" y="212840"/>
            <a:ext cx="5823344" cy="3714374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6388644" y="4097129"/>
            <a:ext cx="5715000" cy="2275609"/>
          </a:xfrm>
          <a:solidFill>
            <a:schemeClr val="accent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ЛИДЕРСКИЕ И ОРГАНИЗАТОРСКИЕ СПОСОБНОСТИ</a:t>
            </a:r>
          </a:p>
          <a:p>
            <a:endParaRPr lang="ru-RU" sz="2000" dirty="0"/>
          </a:p>
          <a:p>
            <a:r>
              <a:rPr lang="ru-RU" sz="2000" dirty="0"/>
              <a:t>Можно провести самостоятельно мастер-класс, написать сценарий концерта или организовать других студентов на постановку сказки и показать потом в отделении больницы или в детском доме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61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603632" y="3467224"/>
            <a:ext cx="6447470" cy="3238376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ОБЩИТЕЛЬНОСТЬ, БЕСКОНФЛИКТНОСТЬ </a:t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4400" dirty="0">
                <a:solidFill>
                  <a:srgbClr val="FF0000"/>
                </a:solidFill>
              </a:rPr>
              <a:t>И УВЕРЕННОСТЬ В СЕБЕ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pPr algn="just"/>
            <a:r>
              <a:rPr lang="ru-RU" sz="3200" dirty="0"/>
              <a:t>Наши студенты проходят обучение добровольческой деятельности, много общаются с педагогами и старшими волонтерами. Через полученные знания и навыки к ним приходит уверенность в своих силах, ощущение своей востребованности. А через понимание боли другого человека приходит и понимание мира; понимание того, что в нем можно не только выполнять потребительские задачи, но еще и помогать другому человеку переносить эту боль. 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" y="104568"/>
            <a:ext cx="4190982" cy="438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221">
            <a:off x="1604338" y="3520917"/>
            <a:ext cx="3711376" cy="313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51" y="163079"/>
            <a:ext cx="4188088" cy="3288758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778369" y="104568"/>
            <a:ext cx="4063454" cy="27119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ОПЫТ ПЕДАГОГИЧЕСКОЙ ПРАКТИКИ. РАЗВИТИЕ ТВОРЧЕСКОГО ПОТЕНЦИАЛА.</a:t>
            </a:r>
          </a:p>
          <a:p>
            <a:endParaRPr lang="ru-RU" dirty="0"/>
          </a:p>
          <a:p>
            <a:r>
              <a:rPr lang="ru-RU" dirty="0"/>
              <a:t>На занятиях в больнице будущие педагоги получают  бесценный опыт по работе </a:t>
            </a:r>
            <a:br>
              <a:rPr lang="ru-RU" dirty="0"/>
            </a:br>
            <a:r>
              <a:rPr lang="ru-RU" dirty="0"/>
              <a:t>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3769309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720557" y="291697"/>
            <a:ext cx="4925291" cy="157673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Уважение в семье, 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в кругу друзей, 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в учебном заведении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930609" y="266307"/>
            <a:ext cx="4867517" cy="277881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FF00"/>
                </a:solidFill>
              </a:rPr>
              <a:t>ВОЛОНТЕРОМ </a:t>
            </a:r>
            <a:r>
              <a:rPr lang="ru-RU" sz="1800" dirty="0">
                <a:solidFill>
                  <a:schemeClr val="bg1"/>
                </a:solidFill>
              </a:rPr>
              <a:t>быть не так просто, в первую очередь, морально, но есть и ощутимые плюсы. Меняется отношение родителей, они становятся менее тревожными, начинают видеть своих детей более осознанными.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Круг общения постепенно «фильтруется» и становится более выборочным в пользу людей, с которыми сближает общая позиция и принципы.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22" y="3273383"/>
            <a:ext cx="4236614" cy="3188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2" y="1816677"/>
            <a:ext cx="6326038" cy="489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45606"/>
          </a:xfrm>
          <a:prstGeom prst="rect">
            <a:avLst/>
          </a:prstGeom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03153"/>
            <a:ext cx="4468091" cy="3659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2" y="408750"/>
            <a:ext cx="3729001" cy="518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370607" y="256385"/>
            <a:ext cx="7713784" cy="324433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/>
              <a:t>«Волонтер - это не просто человек, который что-то делает ради волонтерской книжки. Это человек, который ради улыбок маленьких детей готов пожертвовать своим временем, силами и даже здоровьем лишь бы подарить искорку надежды, из которой вырастет </a:t>
            </a:r>
            <a:br>
              <a:rPr lang="ru-RU" sz="1800" b="1" i="1" dirty="0"/>
            </a:br>
            <a:r>
              <a:rPr lang="ru-RU" sz="1800" b="1" i="1" dirty="0"/>
              <a:t>огромная Вселенная и сможет убить все страхи и сомнения.</a:t>
            </a:r>
          </a:p>
          <a:p>
            <a:pPr algn="ctr"/>
            <a:r>
              <a:rPr lang="ru-RU" sz="1800" b="1" i="1" dirty="0"/>
              <a:t>Я горжусь своим учебным заведением, потому что они мне показали </a:t>
            </a:r>
            <a:br>
              <a:rPr lang="ru-RU" sz="1800" b="1" i="1" dirty="0"/>
            </a:br>
            <a:r>
              <a:rPr lang="ru-RU" sz="1800" b="1" i="1" dirty="0"/>
              <a:t>Путь Волонтёра, подарили мне много надежд и счастья </a:t>
            </a:r>
            <a:br>
              <a:rPr lang="ru-RU" sz="1800" b="1" i="1" dirty="0"/>
            </a:br>
            <a:r>
              <a:rPr lang="ru-RU" sz="1800" b="1" i="1" dirty="0"/>
              <a:t>благодаря этому делу».</a:t>
            </a:r>
          </a:p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13" name="6-конечная звезда 12"/>
          <p:cNvSpPr/>
          <p:nvPr/>
        </p:nvSpPr>
        <p:spPr>
          <a:xfrm>
            <a:off x="7959436" y="2941400"/>
            <a:ext cx="706582" cy="776765"/>
          </a:xfrm>
          <a:prstGeom prst="star6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7626927" y="4135582"/>
            <a:ext cx="332509" cy="342900"/>
          </a:xfrm>
          <a:prstGeom prst="star6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7793181" y="3683577"/>
            <a:ext cx="477983" cy="441614"/>
          </a:xfrm>
          <a:prstGeom prst="star6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7481453" y="4540235"/>
            <a:ext cx="249382" cy="218209"/>
          </a:xfrm>
          <a:prstGeom prst="star6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5744694"/>
            <a:ext cx="4370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E6E7E9"/>
                </a:solidFill>
              </a:rPr>
              <a:t>АННА КУБАНСКАЯ, 3 курс</a:t>
            </a:r>
          </a:p>
        </p:txBody>
      </p:sp>
    </p:spTree>
    <p:extLst>
      <p:ext uri="{BB962C8B-B14F-4D97-AF65-F5344CB8AC3E}">
        <p14:creationId xmlns:p14="http://schemas.microsoft.com/office/powerpoint/2010/main" val="282919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62"/>
            <a:ext cx="12191999" cy="688016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34" y="324797"/>
            <a:ext cx="5184775" cy="51847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2959" y="324797"/>
            <a:ext cx="5780271" cy="6138349"/>
          </a:xfrm>
        </p:spPr>
        <p:txBody>
          <a:bodyPr>
            <a:noAutofit/>
          </a:bodyPr>
          <a:lstStyle/>
          <a:p>
            <a:r>
              <a:rPr lang="ru-RU" sz="1800" b="1" i="1" dirty="0"/>
              <a:t>«Для меня </a:t>
            </a:r>
            <a:r>
              <a:rPr lang="ru-RU" sz="1800" b="1" i="1" dirty="0">
                <a:solidFill>
                  <a:srgbClr val="FF0000"/>
                </a:solidFill>
              </a:rPr>
              <a:t>ВОЛОНТЕРСТВО </a:t>
            </a:r>
            <a:r>
              <a:rPr lang="ru-RU" sz="1800" b="1" i="1" dirty="0"/>
              <a:t>- это еще один шаг в личностном росте и саморазвитии себя как человека. Больничное </a:t>
            </a:r>
            <a:r>
              <a:rPr lang="ru-RU" sz="1800" b="1" i="1" dirty="0" err="1"/>
              <a:t>волонтерство</a:t>
            </a:r>
            <a:r>
              <a:rPr lang="ru-RU" sz="1800" b="1" i="1" dirty="0"/>
              <a:t> даёт мне шанс подарить детям незабываемые эмоции как от концертов, так и от занятий. Хочется показать насколько прекрасен этот мир, а их болезнь всего лишь маленькая проблема, которую они смогут преодолеть. </a:t>
            </a:r>
          </a:p>
          <a:p>
            <a:r>
              <a:rPr lang="ru-RU" sz="1800" b="1" i="1" dirty="0"/>
              <a:t>Я очень люблю детей. Я думаю, что своим позитивом смогу сделать невозможное и помочь детям пережить эту болезнь. Ведь чем больше ты отдаёшь, тем больше получаешь. Когда я прихожу в больницу и вижу, с какой радостью бегут ко мне навстречу дети, с теплыми объятиями, и спрашивают: «Почему вы так долго не приходили?»… Я понимаю, что всё делаю правильно.</a:t>
            </a:r>
          </a:p>
          <a:p>
            <a:pPr algn="ctr">
              <a:lnSpc>
                <a:spcPct val="100000"/>
              </a:lnSpc>
            </a:pPr>
            <a:r>
              <a:rPr lang="ru-RU" b="1" i="1" dirty="0"/>
              <a:t> </a:t>
            </a:r>
            <a:r>
              <a:rPr lang="ru-RU" b="1" i="1" dirty="0">
                <a:solidFill>
                  <a:schemeClr val="bg1"/>
                </a:solidFill>
              </a:rPr>
              <a:t>ЕСЛИ  БУДЕТЕ ВЫ УЛЫБАТЬСЯ,</a:t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 ТО НЕ ТОЛЬКО МЕЧТЫ БУДУТ ВАШИ СБЫВАТЬСЯ,</a:t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 НО И ПРОБЛЕМЫ ВСЕ БУДУТ БЫСТРЕЕ РЕШАТЬСЯ».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6095999" y="5654323"/>
            <a:ext cx="6448353" cy="838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070C0"/>
                </a:solidFill>
              </a:rPr>
              <a:t>ЕКАТЕРИНА КРАСНОКУТСКАЯ, 3 курс</a:t>
            </a:r>
          </a:p>
        </p:txBody>
      </p:sp>
      <p:sp>
        <p:nvSpPr>
          <p:cNvPr id="6" name="5-конечная звезда 5"/>
          <p:cNvSpPr/>
          <p:nvPr/>
        </p:nvSpPr>
        <p:spPr>
          <a:xfrm>
            <a:off x="6095999" y="180046"/>
            <a:ext cx="674348" cy="681840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11312768" y="1094446"/>
            <a:ext cx="674348" cy="681840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5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"/>
            <a:ext cx="12192000" cy="685859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906" y="175846"/>
            <a:ext cx="4818186" cy="4396153"/>
          </a:xfrm>
        </p:spPr>
        <p:txBody>
          <a:bodyPr>
            <a:normAutofit/>
          </a:bodyPr>
          <a:lstStyle/>
          <a:p>
            <a:r>
              <a:rPr lang="ru-RU" sz="1800" b="1" i="1" dirty="0"/>
              <a:t>«Я учусь в педагогическом колледже и занимаюсь больничным </a:t>
            </a:r>
            <a:r>
              <a:rPr lang="ru-RU" sz="1800" b="1" i="1" dirty="0" err="1"/>
              <a:t>волонтерством</a:t>
            </a:r>
            <a:r>
              <a:rPr lang="ru-RU" sz="1800" b="1" i="1" dirty="0"/>
              <a:t>, потому что очень сильно люблю детей. Дети - это вся моя жизнь. Моим девизом по жизни стали слова мамы: «Если ты можешь помочь, то помоги. Никогда не знаешь, что случится с тобой завтра».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22434" y="1032083"/>
            <a:ext cx="57208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БОЛЬНИЧНОЕ ВОЛОНТЕРСТВО </a:t>
            </a:r>
            <a:r>
              <a:rPr lang="ru-RU" b="1" i="1" dirty="0"/>
              <a:t>дает очень многое</a:t>
            </a:r>
            <a:r>
              <a:rPr lang="en-US" b="1" i="1" dirty="0"/>
              <a:t>:</a:t>
            </a:r>
            <a:r>
              <a:rPr lang="ru-RU" b="1" i="1" dirty="0"/>
              <a:t> положительные эмоции, заряд хорошего настроения, веру в свои силы и способности, избавляет от негативных мыслей.</a:t>
            </a:r>
          </a:p>
          <a:p>
            <a:r>
              <a:rPr lang="ru-RU" b="1" i="1" dirty="0"/>
              <a:t>Ведь когда есть, кому дарить радость и заботу, то на душе становится тепло и спокойно и ты понимаешь, что живешь не зря!».</a:t>
            </a:r>
          </a:p>
        </p:txBody>
      </p:sp>
      <p:sp>
        <p:nvSpPr>
          <p:cNvPr id="10" name="5-конечная звезда 9"/>
          <p:cNvSpPr/>
          <p:nvPr/>
        </p:nvSpPr>
        <p:spPr>
          <a:xfrm>
            <a:off x="5556194" y="57220"/>
            <a:ext cx="674348" cy="681840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4951750" y="2350454"/>
            <a:ext cx="515814" cy="521544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11378782" y="57220"/>
            <a:ext cx="515814" cy="521544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" name="Объект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47" y="3202132"/>
            <a:ext cx="8359348" cy="351714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007">
            <a:off x="776134" y="2514101"/>
            <a:ext cx="2924196" cy="3300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81995" y="5903893"/>
            <a:ext cx="3270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ТАТЬЯНА ХРУЛЕВА, 3 курс</a:t>
            </a:r>
          </a:p>
        </p:txBody>
      </p:sp>
    </p:spTree>
    <p:extLst>
      <p:ext uri="{BB962C8B-B14F-4D97-AF65-F5344CB8AC3E}">
        <p14:creationId xmlns:p14="http://schemas.microsoft.com/office/powerpoint/2010/main" val="75685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437"/>
            <a:ext cx="12192000" cy="6074199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643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cap="none" dirty="0">
                <a:latin typeface="+mn-lt"/>
              </a:rPr>
              <a:t>Теоретические знания, получаемые студентами во время учебы, безусловно, станут основой их профессионализма, но при этом важно развивать и личностные качества студентов, так как в них сконцентрирован их потенциал и индивидуальность. В этой связи все технологии, связанные с организацией волонтерской деятельности могут стать одним из приоритетных направлений подготовки молодых специалистов, так как участие в добровольчестве помогает находить ресурсы собственного личностного совершенствования, способствует развитию рефлексии, стимулированию самореализации</a:t>
            </a:r>
            <a:r>
              <a:rPr lang="ru-RU" sz="2000" dirty="0"/>
              <a:t>.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"/>
            <a:ext cx="12202156" cy="6854683"/>
          </a:xfrm>
          <a:prstGeom prst="rect">
            <a:avLst/>
          </a:prstGeom>
        </p:spPr>
      </p:pic>
      <p:sp>
        <p:nvSpPr>
          <p:cNvPr id="5" name="Текст 3"/>
          <p:cNvSpPr txBox="1">
            <a:spLocks/>
          </p:cNvSpPr>
          <p:nvPr/>
        </p:nvSpPr>
        <p:spPr>
          <a:xfrm>
            <a:off x="693920" y="197319"/>
            <a:ext cx="11226189" cy="1396578"/>
          </a:xfrm>
          <a:prstGeom prst="rect">
            <a:avLst/>
          </a:prstGeom>
          <a:noFill/>
          <a:ln>
            <a:noFill/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>
                <a:solidFill>
                  <a:srgbClr val="FF0000"/>
                </a:solidFill>
              </a:rPr>
              <a:t>В ЭТОМ УЧЕБНОМ ГОДУ НАШИ СТУДЕНТЫ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ПРИНИМАЛИ УЧАСТИЕ В ОЧЕНЬ ВАЖНЫХ И НУЖНЫХ ВОЛОНТЕРСКИХ ПРОЕКТАХ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10" y="1997626"/>
            <a:ext cx="2855344" cy="38150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0743">
            <a:off x="176395" y="2930593"/>
            <a:ext cx="4273642" cy="3637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91">
            <a:off x="7521714" y="2821731"/>
            <a:ext cx="4609381" cy="38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" name="Объект 2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2" y="70338"/>
            <a:ext cx="11599719" cy="6854678"/>
          </a:xfrm>
          <a:prstGeom prst="rect">
            <a:avLst/>
          </a:prstGeom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156" cy="6854683"/>
          </a:xfrm>
          <a:prstGeom prst="rect">
            <a:avLst/>
          </a:prstGeom>
        </p:spPr>
      </p:pic>
      <p:sp>
        <p:nvSpPr>
          <p:cNvPr id="8" name="5-конечная звезда 7"/>
          <p:cNvSpPr/>
          <p:nvPr/>
        </p:nvSpPr>
        <p:spPr>
          <a:xfrm>
            <a:off x="3864984" y="1373548"/>
            <a:ext cx="515814" cy="521544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 rot="20025279">
            <a:off x="229868" y="4965862"/>
            <a:ext cx="696692" cy="70443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20188689">
            <a:off x="5527010" y="4917568"/>
            <a:ext cx="600916" cy="60759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5284042" y="3429134"/>
            <a:ext cx="515814" cy="521544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Объект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1">
            <a:off x="2975746" y="1726574"/>
            <a:ext cx="3684436" cy="4318808"/>
          </a:xfrm>
          <a:prstGeom prst="rect">
            <a:avLst/>
          </a:prstGeom>
        </p:spPr>
      </p:pic>
      <p:pic>
        <p:nvPicPr>
          <p:cNvPr id="14" name="Объект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5" y="5498806"/>
            <a:ext cx="2626776" cy="12732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5-конечная звезда 15"/>
          <p:cNvSpPr/>
          <p:nvPr/>
        </p:nvSpPr>
        <p:spPr>
          <a:xfrm>
            <a:off x="3090579" y="5420236"/>
            <a:ext cx="1055077" cy="1066800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 rot="20025279">
            <a:off x="11008978" y="117734"/>
            <a:ext cx="696692" cy="70443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 rot="20025279">
            <a:off x="111171" y="4016482"/>
            <a:ext cx="696692" cy="70443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 rot="20025279">
            <a:off x="1347699" y="4258217"/>
            <a:ext cx="696692" cy="70443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87000" y="1679572"/>
            <a:ext cx="5298530" cy="50167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Наш колледж уже второй год поддерживает </a:t>
            </a:r>
            <a:r>
              <a:rPr lang="ru-RU" sz="2400" b="1" dirty="0">
                <a:solidFill>
                  <a:srgbClr val="FFFF00"/>
                </a:solidFill>
              </a:rPr>
              <a:t>БЛАГОТВОРИТЕЛЬНЫЙ ФОНД «ДАРИНА», </a:t>
            </a:r>
            <a:r>
              <a:rPr lang="ru-RU" sz="2400" b="1" dirty="0">
                <a:solidFill>
                  <a:schemeClr val="bg1"/>
                </a:solidFill>
              </a:rPr>
              <a:t>который помогает выздороветь детям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с </a:t>
            </a:r>
            <a:r>
              <a:rPr lang="ru-RU" sz="2400" b="1" dirty="0" err="1">
                <a:solidFill>
                  <a:schemeClr val="bg1"/>
                </a:solidFill>
              </a:rPr>
              <a:t>онкозаболеваниями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Мы участвуем в проведении творческих занятий, игр, концертов в детском отделении. Ведь дети тут лежат по 2-3 года, уезжая домой на недельку между курсами химиотерапии.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Мы не можем вылечить этих детей,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это удел докторов, но мы можем сделать их пребывание в больнице намного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комфортнее и полезнее.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5-конечная звезда 20"/>
          <p:cNvSpPr/>
          <p:nvPr/>
        </p:nvSpPr>
        <p:spPr>
          <a:xfrm>
            <a:off x="3772858" y="4610433"/>
            <a:ext cx="710118" cy="534937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5-конечная звезда 21"/>
          <p:cNvSpPr/>
          <p:nvPr/>
        </p:nvSpPr>
        <p:spPr>
          <a:xfrm rot="20025279">
            <a:off x="5870522" y="5818065"/>
            <a:ext cx="696692" cy="70443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Заголовок 1"/>
          <p:cNvSpPr>
            <a:spLocks noGrp="1"/>
          </p:cNvSpPr>
          <p:nvPr/>
        </p:nvSpPr>
        <p:spPr>
          <a:xfrm>
            <a:off x="812694" y="406905"/>
            <a:ext cx="10396882" cy="68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Проект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«Подари ребенку радость!»</a:t>
            </a:r>
          </a:p>
        </p:txBody>
      </p:sp>
      <p:pic>
        <p:nvPicPr>
          <p:cNvPr id="27" name="Объект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42" y="1364418"/>
            <a:ext cx="3450600" cy="3380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186781" y="449523"/>
            <a:ext cx="1055077" cy="1066800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 rot="20188689">
            <a:off x="2703776" y="171875"/>
            <a:ext cx="548628" cy="554724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7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2" y="70338"/>
            <a:ext cx="11599719" cy="6854678"/>
          </a:xfrm>
        </p:spPr>
      </p:pic>
      <p:pic>
        <p:nvPicPr>
          <p:cNvPr id="19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156" cy="685468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78" y="1987813"/>
            <a:ext cx="3316223" cy="3111834"/>
          </a:xfrm>
        </p:spPr>
      </p:pic>
      <p:sp>
        <p:nvSpPr>
          <p:cNvPr id="18" name="Текст 3"/>
          <p:cNvSpPr txBox="1">
            <a:spLocks/>
          </p:cNvSpPr>
          <p:nvPr/>
        </p:nvSpPr>
        <p:spPr>
          <a:xfrm>
            <a:off x="693920" y="197318"/>
            <a:ext cx="11226189" cy="1817877"/>
          </a:xfrm>
          <a:prstGeom prst="rect">
            <a:avLst/>
          </a:prstGeom>
          <a:noFill/>
          <a:ln>
            <a:noFill/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/>
              <a:t>НАШИ АКТИВНЫЕ СТУДЕНТЫ-ВОЛОНТЕРЫ УЧАСТВОВАЛИ В АКЦИИ ВЗАИМОПОМОЩИ</a:t>
            </a:r>
            <a:br>
              <a:rPr lang="ru-RU" sz="3600" b="1" dirty="0"/>
            </a:br>
            <a:r>
              <a:rPr lang="ru-RU" sz="3600" b="1" dirty="0"/>
              <a:t>ВО ВРЕМЯ ПАНДЕМИИ КОРОНАВИРУСА </a:t>
            </a:r>
            <a:r>
              <a:rPr lang="ru-RU" sz="4000" b="1" dirty="0">
                <a:solidFill>
                  <a:srgbClr val="FF0000"/>
                </a:solidFill>
              </a:rPr>
              <a:t>#МЫ ВМЕСТЕ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02" y="2036761"/>
            <a:ext cx="4172595" cy="30628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4" y="1911204"/>
            <a:ext cx="2574644" cy="3432859"/>
          </a:xfrm>
          <a:prstGeom prst="rect">
            <a:avLst/>
          </a:prstGeom>
        </p:spPr>
      </p:pic>
      <p:sp>
        <p:nvSpPr>
          <p:cNvPr id="21" name="Объект 20"/>
          <p:cNvSpPr>
            <a:spLocks noGrp="1"/>
          </p:cNvSpPr>
          <p:nvPr>
            <p:ph sz="half" idx="1"/>
          </p:nvPr>
        </p:nvSpPr>
        <p:spPr>
          <a:xfrm>
            <a:off x="1799051" y="5365628"/>
            <a:ext cx="9015925" cy="1492372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Цель акции </a:t>
            </a:r>
            <a:r>
              <a:rPr lang="ru-RU" dirty="0"/>
              <a:t>– помощь людям из группы риска, то есть пожилым гражданам. </a:t>
            </a:r>
            <a:br>
              <a:rPr lang="ru-RU" dirty="0"/>
            </a:br>
            <a:r>
              <a:rPr lang="ru-RU" dirty="0"/>
              <a:t>Наши волонтеры в числе первых прошли регистрацию на сайте </a:t>
            </a:r>
            <a:br>
              <a:rPr lang="ru-RU" dirty="0"/>
            </a:br>
            <a:r>
              <a:rPr lang="ru-RU" b="1" dirty="0"/>
              <a:t>мывместе2020.рф</a:t>
            </a:r>
            <a:r>
              <a:rPr lang="ru-RU" dirty="0"/>
              <a:t> и инструктаж по безопасности. </a:t>
            </a:r>
            <a:br>
              <a:rPr lang="ru-RU" dirty="0"/>
            </a:br>
            <a:r>
              <a:rPr lang="ru-RU" dirty="0"/>
              <a:t>Во время карантина они помогали пенсионерам в покупке продуктов, лекарств </a:t>
            </a:r>
            <a:br>
              <a:rPr lang="ru-RU" dirty="0"/>
            </a:br>
            <a:r>
              <a:rPr lang="ru-RU" dirty="0"/>
              <a:t>и в решении бытовых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308905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156" cy="6854683"/>
          </a:xfrm>
          <a:prstGeom prst="rect">
            <a:avLst/>
          </a:prstGeom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607985" y="183063"/>
            <a:ext cx="11226189" cy="2316851"/>
          </a:xfrm>
          <a:prstGeom prst="rect">
            <a:avLst/>
          </a:prstGeom>
          <a:noFill/>
          <a:ln>
            <a:noFill/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>
                <a:solidFill>
                  <a:srgbClr val="B80E0F"/>
                </a:solidFill>
              </a:rPr>
              <a:t>Филиал ГБПОУ РО «ДПК» в г. Азове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5400" b="1" dirty="0"/>
              <a:t>ПРОЕКТ</a:t>
            </a:r>
            <a:r>
              <a:rPr lang="en-US" sz="5400" b="1" dirty="0"/>
              <a:t>:</a:t>
            </a:r>
            <a:r>
              <a:rPr lang="ru-RU" sz="5400" b="1" dirty="0"/>
              <a:t> «СОГРЕЕМ ТЕПЛОМ ВЕТЕРАНОВ»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7" name="Текст 5"/>
          <p:cNvSpPr>
            <a:spLocks noGrp="1"/>
          </p:cNvSpPr>
          <p:nvPr/>
        </p:nvSpPr>
        <p:spPr>
          <a:xfrm>
            <a:off x="607985" y="2612846"/>
            <a:ext cx="3635712" cy="801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4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</a:rPr>
              <a:t>социальная акция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Текст 8"/>
          <p:cNvSpPr>
            <a:spLocks noGrp="1"/>
          </p:cNvSpPr>
          <p:nvPr/>
        </p:nvSpPr>
        <p:spPr>
          <a:xfrm>
            <a:off x="442556" y="3159283"/>
            <a:ext cx="3956445" cy="28946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/>
              <a:t>участники акции связали небольшие прямоугольники, соединив  в большое полотно теплого, пестрого пледа. </a:t>
            </a:r>
          </a:p>
          <a:p>
            <a:r>
              <a:rPr lang="ru-RU" sz="2000" b="1" i="1" dirty="0"/>
              <a:t>В каждом кусочке полотна тепло рук и сердец студентов, преподавателей и родителей.</a:t>
            </a:r>
          </a:p>
          <a:p>
            <a:endParaRPr lang="ru-RU" sz="20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45" y="2829004"/>
            <a:ext cx="3323189" cy="35368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44" y="2885470"/>
            <a:ext cx="3310128" cy="35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"/>
            <a:ext cx="12202156" cy="6854683"/>
          </a:xfrm>
          <a:prstGeom prst="rect">
            <a:avLst/>
          </a:prstGeom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674920" y="160155"/>
            <a:ext cx="11226189" cy="1396578"/>
          </a:xfrm>
          <a:prstGeom prst="rect">
            <a:avLst/>
          </a:prstGeom>
          <a:noFill/>
          <a:ln>
            <a:noFill/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>
                <a:solidFill>
                  <a:srgbClr val="B80E0F"/>
                </a:solidFill>
              </a:rPr>
              <a:t>Филиал ГБПОУ РО «ДПК» в г. Азове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5400" b="1" dirty="0"/>
              <a:t>Проект</a:t>
            </a:r>
            <a:r>
              <a:rPr lang="en-US" sz="5400" b="1" dirty="0"/>
              <a:t>:</a:t>
            </a:r>
            <a:r>
              <a:rPr lang="ru-RU" sz="5400" b="1" dirty="0"/>
              <a:t> «Волонтеры Победы»</a:t>
            </a:r>
            <a:br>
              <a:rPr lang="ru-RU" sz="5400" b="1" dirty="0"/>
            </a:b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7" name="Текст 5"/>
          <p:cNvSpPr>
            <a:spLocks noGrp="1"/>
          </p:cNvSpPr>
          <p:nvPr/>
        </p:nvSpPr>
        <p:spPr>
          <a:xfrm>
            <a:off x="8040874" y="2248400"/>
            <a:ext cx="3691049" cy="801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4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>
                <a:solidFill>
                  <a:srgbClr val="FF0000"/>
                </a:solidFill>
              </a:rPr>
              <a:t>Акция </a:t>
            </a:r>
            <a:br>
              <a:rPr lang="ru-RU" sz="2800" b="1">
                <a:solidFill>
                  <a:srgbClr val="FF0000"/>
                </a:solidFill>
              </a:rPr>
            </a:br>
            <a:r>
              <a:rPr lang="ru-RU" sz="2800" b="1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Вам письмо»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6" y="3174711"/>
            <a:ext cx="4157504" cy="34765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0" y="1713571"/>
            <a:ext cx="3310128" cy="4876206"/>
          </a:xfrm>
          <a:prstGeom prst="rect">
            <a:avLst/>
          </a:prstGeom>
        </p:spPr>
      </p:pic>
      <p:sp>
        <p:nvSpPr>
          <p:cNvPr id="15" name="Текст 5"/>
          <p:cNvSpPr>
            <a:spLocks noGrp="1"/>
          </p:cNvSpPr>
          <p:nvPr/>
        </p:nvSpPr>
        <p:spPr>
          <a:xfrm>
            <a:off x="366958" y="2714683"/>
            <a:ext cx="3635712" cy="801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4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</a:rPr>
              <a:t>Акция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«Вам, родные!»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15" y="3058857"/>
            <a:ext cx="3425608" cy="3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5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38"/>
            <a:ext cx="12192000" cy="68814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454" y="401352"/>
            <a:ext cx="9270299" cy="149961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Почему так важно развитие Волонтерской деятельности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в учебном заведении?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44329" y="1811546"/>
            <a:ext cx="4741316" cy="4934309"/>
          </a:xfr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ОПЫТ ВОЛОНТЕРСТВА </a:t>
            </a:r>
            <a:r>
              <a:rPr lang="ru-RU" sz="2400" dirty="0">
                <a:solidFill>
                  <a:schemeClr val="bg1"/>
                </a:solidFill>
              </a:rPr>
              <a:t>очень многогранен. Уникальность позиции волонтера в том, что он не профессионал. Он просто своим добровольным присутствием меняет мир вокруг больного ребенка или нуждающегося в помощи постороннего человека. И этим приносит огромную пользу.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</a:rPr>
              <a:t>Этот опыт очень важен для наших студентов - будущих педагогов, 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родителей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 и членов нашего общества.</a:t>
            </a:r>
          </a:p>
        </p:txBody>
      </p:sp>
      <p:sp>
        <p:nvSpPr>
          <p:cNvPr id="8" name="Текст 5"/>
          <p:cNvSpPr>
            <a:spLocks noGrp="1"/>
          </p:cNvSpPr>
          <p:nvPr>
            <p:ph sz="half" idx="1"/>
          </p:nvPr>
        </p:nvSpPr>
        <p:spPr>
          <a:xfrm>
            <a:off x="285454" y="2103648"/>
            <a:ext cx="3073421" cy="3136058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300" b="1" u="sng" dirty="0">
                <a:solidFill>
                  <a:srgbClr val="FF0000"/>
                </a:solidFill>
              </a:rPr>
              <a:t>ВОЛОНТЕРСТВО, ВОЛОНТЕРСКАЯ ДЕЯТЕЛЬНОСТЬ 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</a:rPr>
              <a:t>(от лат. </a:t>
            </a:r>
            <a:r>
              <a:rPr lang="ru-RU" sz="2300" dirty="0" err="1">
                <a:solidFill>
                  <a:schemeClr val="accent1">
                    <a:lumMod val="75000"/>
                  </a:schemeClr>
                </a:solidFill>
              </a:rPr>
              <a:t>voluntarius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</a:rPr>
              <a:t> — добровольный) или </a:t>
            </a:r>
            <a:r>
              <a:rPr lang="ru-RU" sz="2300" b="1" u="sng" dirty="0">
                <a:solidFill>
                  <a:srgbClr val="FF0000"/>
                </a:solidFill>
              </a:rPr>
              <a:t>добровольчество, добровольческая деятельность 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</a:rPr>
              <a:t>- это широкий круг деятельности, включая традиционные формы взаимопомощи, которая осуществляется добровольно на благо широкой общественности без расчёта на денежное вознаграждение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239706"/>
            <a:ext cx="3741736" cy="1323439"/>
          </a:xfrm>
          <a:prstGeom prst="rect">
            <a:avLst/>
          </a:prstGeom>
          <a:solidFill>
            <a:srgbClr val="E6E7E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Волонтер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– это человек, который несёт добро, любовь, заботу и поддержку в наш мир. Он делает это безвозмездно.</a:t>
            </a:r>
          </a:p>
        </p:txBody>
      </p:sp>
      <p:pic>
        <p:nvPicPr>
          <p:cNvPr id="12" name="Объект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612">
            <a:off x="8976066" y="3501295"/>
            <a:ext cx="2433206" cy="324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55" y="0"/>
            <a:ext cx="2630905" cy="35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>
          <a:xfrm>
            <a:off x="-1" y="-1"/>
            <a:ext cx="12192001" cy="4572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4447309" cy="2026227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Вот такие личностные качества тренируются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 и «закаляются»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волонтерской деятельности: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05639" y="4195756"/>
            <a:ext cx="4847361" cy="249834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rgbClr val="FFFF00"/>
                </a:solidFill>
              </a:rPr>
              <a:t>ТОЛЕРАНТНОСТЬ </a:t>
            </a:r>
            <a:r>
              <a:rPr lang="ru-RU" dirty="0">
                <a:solidFill>
                  <a:schemeClr val="bg1"/>
                </a:solidFill>
              </a:rPr>
              <a:t>- терпимость к иному мировоззрению, образу жизни, поведению и обычаям.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В процессе своей деятельности волонтер сталкивается с людьми  разных республик и конфессий, поэтому общаясь с ними, он учится признавать их взгляды и обычаи.</a:t>
            </a:r>
            <a:endParaRPr lang="ru-RU" sz="2000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57801" y="4361955"/>
            <a:ext cx="6934199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n w="0"/>
                <a:solidFill>
                  <a:srgbClr val="FFFF00"/>
                </a:solidFill>
              </a:rPr>
              <a:t>ЭМПАТИЯ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понимание эмоционального состояния другого человека посредством сопереживания, проникновения в его субъективный мир.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i="1" dirty="0"/>
              <a:t>Участвуя в волонтерских проектах, наши студенты учатся способности видеть проблемы другого человека, разделять его интересы, заботы и даже страхи. Эта способность выражается в доброжелательности, чуткости и сопереживании.</a:t>
            </a:r>
          </a:p>
        </p:txBody>
      </p:sp>
    </p:spTree>
    <p:extLst>
      <p:ext uri="{BB962C8B-B14F-4D97-AF65-F5344CB8AC3E}">
        <p14:creationId xmlns:p14="http://schemas.microsoft.com/office/powerpoint/2010/main" val="199423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920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type="body" idx="1"/>
          </p:nvPr>
        </p:nvSpPr>
        <p:spPr>
          <a:xfrm>
            <a:off x="589102" y="264196"/>
            <a:ext cx="5684362" cy="239332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АЛЬТРУИЗМ</a:t>
            </a:r>
            <a:r>
              <a:rPr lang="ru-RU" b="1" dirty="0"/>
              <a:t> </a:t>
            </a:r>
            <a:r>
              <a:rPr lang="ru-RU" dirty="0">
                <a:solidFill>
                  <a:srgbClr val="0070C0"/>
                </a:solidFill>
              </a:rPr>
              <a:t>- нравственный принцип, предписывающий сострадание и милосердие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 другим людям, бескорыстное служение им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готовность к самоотречению во имя их блага.</a:t>
            </a:r>
          </a:p>
          <a:p>
            <a:endParaRPr lang="ru-RU" dirty="0"/>
          </a:p>
          <a:p>
            <a:r>
              <a:rPr lang="ru-RU" i="1" dirty="0">
                <a:solidFill>
                  <a:schemeClr val="tx1"/>
                </a:solidFill>
              </a:rPr>
              <a:t>Волонтеры бескорыстно занимаются добровольческой деятельностью, отдавая частицу своего сердца, свои умения и время.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3431283" y="3974123"/>
            <a:ext cx="8221455" cy="276873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МОРАЛЬНАЯ ОТВЕТСТВЕННОСТЬ </a:t>
            </a:r>
            <a:r>
              <a:rPr lang="ru-RU" dirty="0">
                <a:solidFill>
                  <a:srgbClr val="0070C0"/>
                </a:solidFill>
              </a:rPr>
              <a:t>- это способность личности самостоятельно управлять своей деятельностью, отвечать за свои поступки.</a:t>
            </a:r>
          </a:p>
          <a:p>
            <a:endParaRPr lang="ru-RU" dirty="0"/>
          </a:p>
          <a:p>
            <a:r>
              <a:rPr lang="ru-RU" i="1" dirty="0">
                <a:solidFill>
                  <a:schemeClr val="tx1"/>
                </a:solidFill>
              </a:rPr>
              <a:t>Любой вид добровольческой деятельности требует от участников большой ответственности. Если ты обещал прийти помочь, то обязан сдержать это обещание. </a:t>
            </a:r>
          </a:p>
          <a:p>
            <a:r>
              <a:rPr lang="ru-RU" i="1" dirty="0">
                <a:solidFill>
                  <a:schemeClr val="tx1"/>
                </a:solidFill>
              </a:rPr>
              <a:t>Дети в больнице, в детских домах  ждут наших студентов с большим нетерпением. Потому что они приносят радость, смех и подарки!</a:t>
            </a:r>
          </a:p>
        </p:txBody>
      </p:sp>
      <p:pic>
        <p:nvPicPr>
          <p:cNvPr id="8" name="Объект 4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35" y="194874"/>
            <a:ext cx="4817647" cy="3613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992">
            <a:off x="407051" y="2747143"/>
            <a:ext cx="2902387" cy="38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97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1245</TotalTime>
  <Words>1328</Words>
  <Application>Microsoft Office PowerPoint</Application>
  <PresentationFormat>Широкоэкранный</PresentationFormat>
  <Paragraphs>71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Tw Cen MT</vt:lpstr>
      <vt:lpstr>Tw Cen MT Condensed</vt:lpstr>
      <vt:lpstr>Wingdings 3</vt:lpstr>
      <vt:lpstr>Интеграл</vt:lpstr>
      <vt:lpstr>Волонтерская деятельность  как социальный опыт студенчества                                                          Пятина Е.А., социальный педагог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так важно развитие Волонтерской деятельности  в учебном заведении? </vt:lpstr>
      <vt:lpstr>Вот такие личностные качества тренируются  и «закаляются»  в волонтерской деятельности:</vt:lpstr>
      <vt:lpstr>Презентация PowerPoint</vt:lpstr>
      <vt:lpstr>Презентация PowerPoint</vt:lpstr>
      <vt:lpstr>Волонтерство дает толчок к развитию таких качеств, как:</vt:lpstr>
      <vt:lpstr>Презентация PowerPoint</vt:lpstr>
      <vt:lpstr>Уважение в семье,  в кругу друзей,  в учебном заведении</vt:lpstr>
      <vt:lpstr>Презентация PowerPoint</vt:lpstr>
      <vt:lpstr>Презентация PowerPoint</vt:lpstr>
      <vt:lpstr>Презентация PowerPoint</vt:lpstr>
      <vt:lpstr>Теоретические знания, получаемые студентами во время учебы, безусловно, станут основой их профессионализма, но при этом важно развивать и личностные качества студентов, так как в них сконцентрирован их потенциал и индивидуальность. В этой связи все технологии, связанные с организацией волонтерской деятельности могут стать одним из приоритетных направлений подготовки молодых специалистов, так как участие в добровольчестве помогает находить ресурсы собственного личностного совершенствования, способствует развитию рефлексии, стимулированию самореализации.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«Больничное волонтерство будущих педагогов как один из факторов их личностного роста»</dc:title>
  <dc:creator>Михаил</dc:creator>
  <cp:lastModifiedBy>пк</cp:lastModifiedBy>
  <cp:revision>96</cp:revision>
  <dcterms:created xsi:type="dcterms:W3CDTF">2019-11-05T12:18:27Z</dcterms:created>
  <dcterms:modified xsi:type="dcterms:W3CDTF">2020-05-31T05:27:46Z</dcterms:modified>
</cp:coreProperties>
</file>