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16832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использования производной для нахождения наилучшего решения в прикладных задачах. Вторая производная, ее геометрический и физический смысл.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3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221528"/>
            <a:ext cx="9577065" cy="397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69712" y="332656"/>
            <a:ext cx="8760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производной для нахождения наилучшего решения в прикладных задачах.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88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404664"/>
                <a:ext cx="8784976" cy="5313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800" b="1" dirty="0"/>
                  <a:t>Вторая производная и её физический смысл.</a:t>
                </a:r>
                <a:endParaRPr lang="ru-RU" sz="2800" dirty="0"/>
              </a:p>
              <a:p>
                <a:r>
                  <a:rPr lang="ru-RU" dirty="0"/>
                  <a:t>Если функция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ru-RU" i="1"/>
                      <m:t>=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ru-RU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ru-RU" dirty="0"/>
                  <a:t> имеет производную в каждой точке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 своей области определения, то её производная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ru-RU" i="1"/>
                          <m:t>/</m:t>
                        </m:r>
                      </m:sup>
                    </m:sSup>
                    <m:r>
                      <a:rPr lang="ru-RU" i="1"/>
                      <m:t>(</m:t>
                    </m:r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) есть функция от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  <m:r>
                      <a:rPr lang="ru-RU"/>
                      <m:t>.</m:t>
                    </m:r>
                  </m:oMath>
                </a14:m>
                <a:r>
                  <a:rPr lang="ru-RU" dirty="0"/>
                  <a:t> </a:t>
                </a:r>
              </a:p>
              <a:p>
                <a:r>
                  <a:rPr lang="ru-RU" dirty="0"/>
                  <a:t>Функция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ru-RU" i="1"/>
                          <m:t>/</m:t>
                        </m:r>
                      </m:sup>
                    </m:sSup>
                    <m:r>
                      <a:rPr lang="ru-RU" i="1"/>
                      <m:t>(</m:t>
                    </m:r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) может иметь производную, которую называют производной второго порядка функции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ru-RU" i="1"/>
                      <m:t>=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ru-RU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ru-RU" dirty="0"/>
                  <a:t> и обозначают символом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ru-RU" i="1"/>
                          <m:t>//</m:t>
                        </m:r>
                      </m:sup>
                    </m:sSup>
                    <m:r>
                      <a:rPr lang="ru-RU" i="1"/>
                      <m:t>(</m:t>
                    </m:r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).</a:t>
                </a:r>
              </a:p>
              <a:p>
                <a:r>
                  <a:rPr lang="ru-RU" dirty="0"/>
                  <a:t>Таким образом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ru-RU" i="1"/>
                          <m:t>//</m:t>
                        </m:r>
                      </m:sup>
                    </m:sSup>
                    <m:r>
                      <a:rPr lang="ru-RU" i="1"/>
                      <m:t>(</m:t>
                    </m:r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sSup>
                          <m:sSupPr>
                            <m:ctrlPr>
                              <a:rPr lang="ru-RU" i="1"/>
                            </m:ctrlPr>
                          </m:sSupPr>
                          <m:e>
                            <m:r>
                              <a:rPr lang="ru-RU" i="1"/>
                              <m:t>(</m:t>
                            </m:r>
                            <m:r>
                              <a:rPr lang="en-US" i="1"/>
                              <m:t>𝑓</m:t>
                            </m:r>
                          </m:e>
                          <m:sup>
                            <m:r>
                              <a:rPr lang="ru-RU" i="1"/>
                              <m:t>/</m:t>
                            </m:r>
                          </m:sup>
                        </m:sSup>
                        <m:r>
                          <a:rPr lang="ru-RU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ru-RU" i="1"/>
                          <m:t>))</m:t>
                        </m:r>
                      </m:e>
                      <m:sup>
                        <m:r>
                          <a:rPr lang="ru-RU" i="1"/>
                          <m:t>/</m:t>
                        </m:r>
                      </m:sup>
                    </m:sSup>
                  </m:oMath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𝑓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</m:e>
                      </m:d>
                      <m:r>
                        <a:rPr lang="en-US" i="1"/>
                        <m:t>=3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en-US" i="1"/>
                        <m:t>+6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3</m:t>
                          </m:r>
                        </m:sup>
                      </m:sSup>
                      <m:r>
                        <a:rPr lang="en-US" i="1"/>
                        <m:t>+2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+18</m:t>
                      </m:r>
                    </m:oMath>
                  </m:oMathPara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𝑓</m:t>
                          </m:r>
                        </m:e>
                        <m:sup>
                          <m:r>
                            <a:rPr lang="en-US" i="1"/>
                            <m:t>/</m:t>
                          </m:r>
                        </m:sup>
                      </m:sSup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</m:e>
                      </m:d>
                      <m:r>
                        <a:rPr lang="en-US" i="1"/>
                        <m:t>=(3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en-US" i="1"/>
                        <m:t>+6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3</m:t>
                          </m:r>
                        </m:sup>
                      </m:sSup>
                      <m:r>
                        <a:rPr lang="en-US" i="1"/>
                        <m:t>+2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+18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)</m:t>
                          </m:r>
                        </m:e>
                        <m:sup>
                          <m:r>
                            <a:rPr lang="en-US" i="1"/>
                            <m:t>/</m:t>
                          </m:r>
                        </m:sup>
                      </m:sSup>
                      <m:r>
                        <a:rPr lang="en-US" i="1"/>
                        <m:t>==15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4</m:t>
                          </m:r>
                        </m:sup>
                      </m:sSup>
                      <m:r>
                        <a:rPr lang="en-US" i="1"/>
                        <m:t>+18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2</m:t>
                          </m:r>
                        </m:sup>
                      </m:sSup>
                      <m:r>
                        <a:rPr lang="en-US" i="1"/>
                        <m:t>+2</m:t>
                      </m:r>
                    </m:oMath>
                  </m:oMathPara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𝑓</m:t>
                          </m:r>
                        </m:e>
                        <m:sup>
                          <m:r>
                            <a:rPr lang="en-US" i="1"/>
                            <m:t>//</m:t>
                          </m:r>
                        </m:sup>
                      </m:sSup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</m:e>
                      </m:d>
                      <m:r>
                        <a:rPr lang="en-US"/>
                        <m:t>=(</m:t>
                      </m:r>
                      <m:r>
                        <a:rPr lang="en-US" i="1"/>
                        <m:t>15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4</m:t>
                          </m:r>
                        </m:sup>
                      </m:sSup>
                      <m:r>
                        <a:rPr lang="en-US" i="1"/>
                        <m:t>+18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2</m:t>
                          </m:r>
                        </m:sup>
                      </m:sSup>
                      <m:r>
                        <a:rPr lang="en-US" i="1"/>
                        <m:t>+2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)</m:t>
                          </m:r>
                        </m:e>
                        <m:sup>
                          <m:r>
                            <a:rPr lang="en-US" i="1"/>
                            <m:t>/</m:t>
                          </m:r>
                        </m:sup>
                      </m:sSup>
                      <m:r>
                        <a:rPr lang="en-US" i="1"/>
                        <m:t>=60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3</m:t>
                          </m:r>
                        </m:sup>
                      </m:sSup>
                      <m:r>
                        <a:rPr lang="en-US" i="1"/>
                        <m:t>+36</m:t>
                      </m:r>
                      <m:r>
                        <a:rPr lang="en-US" i="1"/>
                        <m:t>𝑥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Производные более высоких порядков определяются аналогично: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ru-RU" i="1"/>
                              </m:ctrlPr>
                            </m:dPr>
                            <m:e>
                              <m:r>
                                <a:rPr lang="en-US" i="1"/>
                                <m:t>𝑛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</m:e>
                      </m:d>
                      <m:r>
                        <a:rPr lang="en-US" i="1"/>
                        <m:t>=(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ru-RU" i="1"/>
                              </m:ctrlPr>
                            </m:dPr>
                            <m:e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</m:t>
                              </m:r>
                            </m:e>
                          </m:d>
                        </m:sup>
                      </m:sSup>
                      <m:r>
                        <a:rPr lang="en-US" i="1"/>
                        <m:t>(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)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)</m:t>
                          </m:r>
                        </m:e>
                        <m:sup>
                          <m:r>
                            <a:rPr lang="en-US" i="1"/>
                            <m:t>/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r>
                  <a:rPr lang="en-US" dirty="0"/>
                  <a:t> </a:t>
                </a:r>
                <a:endParaRPr lang="ru-RU" dirty="0"/>
              </a:p>
              <a:p>
                <a:r>
                  <a:rPr lang="ru-RU" dirty="0"/>
                  <a:t>Физический смысл второй производной</a:t>
                </a:r>
              </a:p>
              <a:p>
                <a:r>
                  <a:rPr lang="ru-RU" dirty="0"/>
                  <a:t>Если точка движется прямолинейно и задан закон её движения </a:t>
                </a:r>
                <a14:m>
                  <m:oMath xmlns:m="http://schemas.openxmlformats.org/officeDocument/2006/math">
                    <m:r>
                      <a:rPr lang="en-US" i="1"/>
                      <m:t>𝑠</m:t>
                    </m:r>
                    <m:r>
                      <a:rPr lang="ru-RU" i="1"/>
                      <m:t>=</m:t>
                    </m:r>
                    <m:r>
                      <a:rPr lang="en-US" i="1"/>
                      <m:t>𝑓</m:t>
                    </m:r>
                    <m:r>
                      <a:rPr lang="ru-RU" i="1"/>
                      <m:t>(</m:t>
                    </m:r>
                    <m:r>
                      <a:rPr lang="en-US" i="1"/>
                      <m:t>𝑡</m:t>
                    </m:r>
                    <m:r>
                      <a:rPr lang="ru-RU" i="1"/>
                      <m:t>)</m:t>
                    </m:r>
                  </m:oMath>
                </a14:m>
                <a:r>
                  <a:rPr lang="ru-RU" dirty="0"/>
                  <a:t>, то ускорение точки равно второй производной от пути по времени.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𝑎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𝑠</m:t>
                          </m:r>
                        </m:e>
                        <m:sup>
                          <m:r>
                            <a:rPr lang="en-US" i="1"/>
                            <m:t>//</m:t>
                          </m:r>
                        </m:sup>
                      </m:sSup>
                      <m:r>
                        <a:rPr lang="en-US" i="1"/>
                        <m:t>(</m:t>
                      </m:r>
                      <m:r>
                        <a:rPr lang="en-US" i="1"/>
                        <m:t>𝑡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𝑎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𝑣</m:t>
                          </m:r>
                        </m:e>
                        <m:sup>
                          <m:r>
                            <a:rPr lang="en-US" i="1"/>
                            <m:t>/</m:t>
                          </m:r>
                        </m:sup>
                      </m:sSup>
                      <m:r>
                        <a:rPr lang="en-US" i="1"/>
                        <m:t>(</m:t>
                      </m:r>
                      <m:r>
                        <a:rPr lang="en-US" i="1"/>
                        <m:t>𝑡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04664"/>
                <a:ext cx="8784976" cy="5313827"/>
              </a:xfrm>
              <a:prstGeom prst="rect">
                <a:avLst/>
              </a:prstGeom>
              <a:blipFill rotWithShape="1">
                <a:blip r:embed="rId2"/>
                <a:stretch>
                  <a:fillRect l="-555" t="-1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8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116632"/>
                <a:ext cx="8640960" cy="28938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Найти вторую производную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ru-RU" i="1"/>
                        <m:t>=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ru-RU" i="1"/>
                            <m:t>5</m:t>
                          </m:r>
                        </m:sup>
                      </m:sSup>
                      <m:r>
                        <a:rPr lang="ru-RU" i="1"/>
                        <m:t>−7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ru-RU" i="1"/>
                            <m:t>3</m:t>
                          </m:r>
                        </m:sup>
                      </m:sSup>
                      <m:r>
                        <a:rPr lang="ru-RU" i="1"/>
                        <m:t>+3</m:t>
                      </m:r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ru-RU" i="1"/>
                        <m:t>=2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ru-RU" i="1"/>
                            <m:t>5</m:t>
                          </m:r>
                        </m:sup>
                      </m:sSup>
                      <m:r>
                        <a:rPr lang="ru-RU" i="1"/>
                        <m:t>−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ru-RU" i="1"/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ru-RU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ru-RU" i="1"/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i="1"/>
                        <m:t>+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ru-RU" i="1"/>
                            <m:t>1</m:t>
                          </m:r>
                        </m:num>
                        <m:den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ru-RU" i="1"/>
                        <m:t>+3</m:t>
                      </m:r>
                      <m:rad>
                        <m:radPr>
                          <m:degHide m:val="on"/>
                          <m:ctrlPr>
                            <a:rPr lang="ru-RU" i="1"/>
                          </m:ctrlPr>
                        </m:radPr>
                        <m:deg/>
                        <m:e>
                          <m:r>
                            <a:rPr lang="en-US" i="1"/>
                            <m:t>𝑥</m:t>
                          </m:r>
                        </m:e>
                      </m:rad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</m:t>
                      </m:r>
                      <m:r>
                        <a:rPr lang="en-US" i="1"/>
                        <m:t>𝑦</m:t>
                      </m:r>
                      <m:r>
                        <a:rPr lang="ru-RU" i="1"/>
                        <m:t>=</m:t>
                      </m:r>
                      <m:r>
                        <a:rPr lang="en-US" i="1"/>
                        <m:t>𝑠𝑖𝑛𝑥</m:t>
                      </m:r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ru-RU" i="1"/>
                        <m:t>=(</m:t>
                      </m:r>
                      <m:r>
                        <a:rPr lang="en-US" i="1"/>
                        <m:t>𝑥</m:t>
                      </m:r>
                      <m:r>
                        <a:rPr lang="ru-RU" i="1"/>
                        <m:t>+3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ru-RU" i="1"/>
                            <m:t>)</m:t>
                          </m:r>
                        </m:e>
                        <m:sup>
                          <m:r>
                            <a:rPr lang="ru-RU" i="1"/>
                            <m:t>4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ru-RU" i="1"/>
                        <m:t>=</m:t>
                      </m:r>
                      <m:r>
                        <a:rPr lang="en-US" i="1"/>
                        <m:t>𝑐𝑜𝑠𝑥</m:t>
                      </m:r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ru-RU" i="1"/>
                        <m:t>=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𝑒</m:t>
                          </m:r>
                        </m:e>
                        <m:sup>
                          <m:r>
                            <a:rPr lang="en-US" i="1"/>
                            <m:t>𝑥</m:t>
                          </m:r>
                        </m:sup>
                      </m:sSup>
                      <m:r>
                        <a:rPr lang="ru-RU" i="1"/>
                        <m:t>+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ru-RU" i="1"/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en-US" i="1"/>
                        <m:t>=1+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en-US" i="1"/>
                        <m:t>+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𝑒</m:t>
                          </m:r>
                        </m:e>
                        <m:sup>
                          <m:r>
                            <a:rPr lang="en-US" i="1"/>
                            <m:t>𝑥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en-US" i="1"/>
                            <m:t>𝑒</m:t>
                          </m:r>
                        </m:e>
                        <m:sup>
                          <m:r>
                            <a:rPr lang="en-US" i="1"/>
                            <m:t>2</m:t>
                          </m:r>
                          <m:r>
                            <a:rPr lang="en-US" i="1"/>
                            <m:t>𝑥</m:t>
                          </m:r>
                        </m:sup>
                      </m:sSup>
                      <m:r>
                        <a:rPr lang="en-US" i="1"/>
                        <m:t>+</m:t>
                      </m:r>
                      <m:r>
                        <a:rPr lang="en-US" i="1"/>
                        <m:t>𝑠𝑖𝑛</m:t>
                      </m:r>
                      <m:r>
                        <a:rPr lang="en-US" i="1"/>
                        <m:t>3</m:t>
                      </m:r>
                      <m:r>
                        <a:rPr lang="en-US" i="1"/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8640960" cy="2893806"/>
              </a:xfrm>
              <a:prstGeom prst="rect">
                <a:avLst/>
              </a:prstGeom>
              <a:blipFill rotWithShape="1">
                <a:blip r:embed="rId2"/>
                <a:stretch>
                  <a:fillRect l="-564" t="-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2" y="3356992"/>
            <a:ext cx="8505303" cy="189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261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 Колупаева</dc:creator>
  <cp:lastModifiedBy>Катерина Колупаева</cp:lastModifiedBy>
  <cp:revision>2</cp:revision>
  <dcterms:created xsi:type="dcterms:W3CDTF">2020-04-13T03:30:33Z</dcterms:created>
  <dcterms:modified xsi:type="dcterms:W3CDTF">2020-04-13T03:46:21Z</dcterms:modified>
</cp:coreProperties>
</file>