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266" r:id="rId7"/>
    <p:sldId id="269" r:id="rId8"/>
    <p:sldId id="270" r:id="rId9"/>
    <p:sldId id="271" r:id="rId10"/>
    <p:sldId id="272" r:id="rId11"/>
    <p:sldId id="273" r:id="rId12"/>
    <p:sldId id="274" r:id="rId13"/>
    <p:sldId id="262" r:id="rId14"/>
    <p:sldId id="264" r:id="rId15"/>
    <p:sldId id="275" r:id="rId16"/>
    <p:sldId id="278" r:id="rId17"/>
    <p:sldId id="276" r:id="rId18"/>
    <p:sldId id="277" r:id="rId19"/>
    <p:sldId id="279" r:id="rId20"/>
    <p:sldId id="280" r:id="rId2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701" autoAdjust="0"/>
  </p:normalViewPr>
  <p:slideViewPr>
    <p:cSldViewPr snapToGrid="0" showGuides="1">
      <p:cViewPr>
        <p:scale>
          <a:sx n="80" d="100"/>
          <a:sy n="80" d="100"/>
        </p:scale>
        <p:origin x="894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02.04.2020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02.04.2020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02.04.2020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02.04.2020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02.04.2020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/>
              <a:t>09.10.2016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02.04.2020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02.04.2020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02.04.2020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02.04.2020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02.04.2020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02.04.2020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02.04.2020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 уровень</a:t>
            </a:r>
          </a:p>
          <a:p>
            <a:pPr lvl="6" rtl="0"/>
            <a:r>
              <a:rPr lang="ru-RU" dirty="0"/>
              <a:t>Седьмой уровень</a:t>
            </a:r>
          </a:p>
          <a:p>
            <a:pPr lvl="7" rtl="0"/>
            <a:r>
              <a:rPr lang="ru-RU" dirty="0"/>
              <a:t>Восьмой уровень</a:t>
            </a:r>
          </a:p>
          <a:p>
            <a:pPr lvl="8" rtl="0"/>
            <a:r>
              <a:rPr lang="ru-RU" dirty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02.04.2020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sites.google.com/site/opatpofizike/teoria/elementy-astronomii/harakteristiki-zvezd/%D1%8F%D1%87%D1%81%D1%8F%D0%B0.jpg?attredirects=0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sites.google.com/site/opatpofizike/teoria/elementy-astronomii/harakteristiki-zvezd/H-R-diagram1.JPG?attredirects=0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sites.google.com/site/opatpofizike/teoria/elementy-astronomii/harakteristiki-zvezd/%D0%BC%D0%B0%D0%BB%206.jpg?attredirects=0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sites.google.com/site/opatpofizike/teoria/elementy-astronomii/harakteristiki-zvezd/%D1%82%D1%8C%D0%B1.jpg?attredirects=0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427705" cy="2219691"/>
          </a:xfrm>
        </p:spPr>
        <p:txBody>
          <a:bodyPr rtlCol="0" anchor="ctr">
            <a:normAutofit fontScale="90000"/>
          </a:bodyPr>
          <a:lstStyle/>
          <a:p>
            <a:pPr rtl="0"/>
            <a:r>
              <a:rPr lang="ru-RU" dirty="0" smtClean="0"/>
              <a:t>ЗВЕЗДЫ:</a:t>
            </a:r>
            <a:br>
              <a:rPr lang="ru-RU" dirty="0" smtClean="0"/>
            </a:br>
            <a:r>
              <a:rPr lang="ru-RU" dirty="0" smtClean="0"/>
              <a:t>основные характеристики.</a:t>
            </a:r>
            <a:br>
              <a:rPr lang="ru-RU" dirty="0" smtClean="0"/>
            </a:br>
            <a:r>
              <a:rPr lang="ru-RU" dirty="0" smtClean="0"/>
              <a:t>Эволюция звезд</a:t>
            </a:r>
            <a:endParaRPr lang="ru-RU" dirty="0"/>
          </a:p>
        </p:txBody>
      </p:sp>
      <p:pic>
        <p:nvPicPr>
          <p:cNvPr id="4" name="Рисунок 3" descr="Открытая книга на столе, размытые полки с книгами на заднем плане" title="Образец рисунка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www.sites.google.com/site/opatpofizike/_/rsrc/1428863486892/teoria/elementy-astronomii/harakteristiki-zvezd/%D1%8F%D1%87%D1%81%D1%8F%D0%B0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90" y="334537"/>
            <a:ext cx="11351942" cy="6188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sites.google.com/site/opatpofizike/_/rsrc/1428863553265/teoria/elementy-astronomii/harakteristiki-zvezd/H-R-diagram1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546" y="103100"/>
            <a:ext cx="7597308" cy="6690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0380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www.sites.google.com/site/opatpofizike/_/rsrc/1428863527353/teoria/elementy-astronomii/harakteristiki-zvezd/%D0%BC%D0%B0%D0%BB%206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42" y="176463"/>
            <a:ext cx="6031832" cy="6561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397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 3"/>
          <p:cNvSpPr>
            <a:spLocks noGrp="1"/>
          </p:cNvSpPr>
          <p:nvPr>
            <p:ph type="body" sz="half" idx="4294967295"/>
          </p:nvPr>
        </p:nvSpPr>
        <p:spPr>
          <a:xfrm>
            <a:off x="180474" y="124827"/>
            <a:ext cx="11887200" cy="6733173"/>
          </a:xfrm>
        </p:spPr>
        <p:txBody>
          <a:bodyPr rtlCol="0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b="1" dirty="0" smtClean="0"/>
              <a:t>Рождение звезды (протозвездная фаза)</a:t>
            </a:r>
          </a:p>
          <a:p>
            <a:pPr marL="0" indent="0">
              <a:buClr>
                <a:srgbClr val="2C3E50"/>
              </a:buClr>
              <a:buSzPct val="4500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US" sz="2000" dirty="0" err="1"/>
              <a:t>Эволюция</a:t>
            </a:r>
            <a:r>
              <a:rPr lang="en-US" sz="2000" dirty="0"/>
              <a:t> </a:t>
            </a:r>
            <a:r>
              <a:rPr lang="en-US" sz="2000" dirty="0" err="1"/>
              <a:t>звезды</a:t>
            </a:r>
            <a:r>
              <a:rPr lang="en-US" sz="2000" dirty="0"/>
              <a:t> </a:t>
            </a:r>
            <a:r>
              <a:rPr lang="en-US" sz="2000" dirty="0" err="1"/>
              <a:t>начинается</a:t>
            </a:r>
            <a:r>
              <a:rPr lang="en-US" sz="2000" dirty="0"/>
              <a:t> в </a:t>
            </a:r>
            <a:r>
              <a:rPr lang="en-US" sz="2000" dirty="0" err="1"/>
              <a:t>гигантском</a:t>
            </a:r>
            <a:r>
              <a:rPr lang="en-US" sz="2000" dirty="0"/>
              <a:t> </a:t>
            </a:r>
            <a:r>
              <a:rPr lang="en-US" sz="2000" dirty="0" err="1"/>
              <a:t>молекулярном</a:t>
            </a:r>
            <a:r>
              <a:rPr lang="en-US" sz="2000" dirty="0"/>
              <a:t> </a:t>
            </a:r>
            <a:r>
              <a:rPr lang="en-US" sz="2000" dirty="0" err="1" smtClean="0"/>
              <a:t>облаке</a:t>
            </a:r>
            <a:r>
              <a:rPr lang="ru-RU" sz="2000" dirty="0" smtClean="0"/>
              <a:t>. В результате внешнего события (столкновения двух подобных облаков, галактик, взрыв сверхновой) происходит г</a:t>
            </a:r>
            <a:r>
              <a:rPr lang="en-US" sz="2000" dirty="0" err="1" smtClean="0"/>
              <a:t>равитационное</a:t>
            </a:r>
            <a:r>
              <a:rPr lang="en-US" sz="2000" dirty="0" smtClean="0"/>
              <a:t> </a:t>
            </a:r>
            <a:r>
              <a:rPr lang="en-US" sz="2000" dirty="0" err="1"/>
              <a:t>сжатие</a:t>
            </a:r>
            <a:r>
              <a:rPr lang="en-US" sz="2000" dirty="0"/>
              <a:t> </a:t>
            </a:r>
            <a:r>
              <a:rPr lang="en-US" sz="2000" dirty="0" err="1" smtClean="0"/>
              <a:t>облака</a:t>
            </a:r>
            <a:r>
              <a:rPr lang="ru-RU" sz="2000" dirty="0" smtClean="0"/>
              <a:t> и его вращение. При этом температура вещества увеличивается. Далее происходит а</a:t>
            </a:r>
            <a:r>
              <a:rPr lang="en-US" sz="2000" dirty="0" err="1" smtClean="0"/>
              <a:t>ккре́ция</a:t>
            </a:r>
            <a:r>
              <a:rPr lang="en-US" sz="2000" dirty="0" smtClean="0"/>
              <a:t> </a:t>
            </a:r>
            <a:r>
              <a:rPr lang="en-US" sz="2000" dirty="0"/>
              <a:t>— </a:t>
            </a:r>
            <a:r>
              <a:rPr lang="en-US" sz="2000" dirty="0" err="1"/>
              <a:t>процесс</a:t>
            </a:r>
            <a:r>
              <a:rPr lang="en-US" sz="2000" dirty="0"/>
              <a:t> </a:t>
            </a:r>
            <a:r>
              <a:rPr lang="en-US" sz="2000" dirty="0" err="1"/>
              <a:t>приращения</a:t>
            </a:r>
            <a:r>
              <a:rPr lang="en-US" sz="2000" dirty="0"/>
              <a:t> </a:t>
            </a:r>
            <a:r>
              <a:rPr lang="en-US" sz="2000" dirty="0" err="1"/>
              <a:t>массы</a:t>
            </a:r>
            <a:r>
              <a:rPr lang="en-US" sz="2000" dirty="0"/>
              <a:t> </a:t>
            </a:r>
            <a:r>
              <a:rPr lang="en-US" sz="2000" dirty="0" err="1"/>
              <a:t>небесного</a:t>
            </a:r>
            <a:r>
              <a:rPr lang="en-US" sz="2000" dirty="0"/>
              <a:t> </a:t>
            </a:r>
            <a:r>
              <a:rPr lang="en-US" sz="2000" dirty="0" err="1"/>
              <a:t>тела</a:t>
            </a:r>
            <a:r>
              <a:rPr lang="en-US" sz="2000" dirty="0"/>
              <a:t> </a:t>
            </a:r>
            <a:r>
              <a:rPr lang="en-US" sz="2000" dirty="0" err="1"/>
              <a:t>путём</a:t>
            </a:r>
            <a:r>
              <a:rPr lang="en-US" sz="2000" dirty="0"/>
              <a:t> </a:t>
            </a:r>
            <a:r>
              <a:rPr lang="en-US" sz="2000" dirty="0" err="1"/>
              <a:t>гравитационного</a:t>
            </a:r>
            <a:r>
              <a:rPr lang="en-US" sz="2000" dirty="0"/>
              <a:t> </a:t>
            </a:r>
            <a:r>
              <a:rPr lang="en-US" sz="2000" dirty="0" err="1"/>
              <a:t>притяжения</a:t>
            </a:r>
            <a:r>
              <a:rPr lang="en-US" sz="2000" dirty="0"/>
              <a:t> </a:t>
            </a:r>
            <a:r>
              <a:rPr lang="en-US" sz="2000" dirty="0" err="1"/>
              <a:t>материи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него</a:t>
            </a:r>
            <a:r>
              <a:rPr lang="en-US" sz="2000" dirty="0"/>
              <a:t> </a:t>
            </a:r>
            <a:r>
              <a:rPr lang="en-US" sz="2000" dirty="0" err="1"/>
              <a:t>из</a:t>
            </a:r>
            <a:r>
              <a:rPr lang="en-US" sz="2000" dirty="0"/>
              <a:t> </a:t>
            </a:r>
            <a:r>
              <a:rPr lang="en-US" sz="2000" dirty="0" err="1"/>
              <a:t>окружающего</a:t>
            </a:r>
            <a:r>
              <a:rPr lang="en-US" sz="2000" dirty="0"/>
              <a:t> </a:t>
            </a:r>
            <a:r>
              <a:rPr lang="en-US" sz="2000" dirty="0" err="1"/>
              <a:t>пространства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/>
              <a:t>Ma</a:t>
            </a:r>
            <a:r>
              <a:rPr lang="ru-RU" sz="2000" dirty="0"/>
              <a:t>т</a:t>
            </a:r>
            <a:r>
              <a:rPr lang="en-US" sz="2000" dirty="0"/>
              <a:t>ep</a:t>
            </a:r>
            <a:r>
              <a:rPr lang="ru-RU" sz="2000" dirty="0"/>
              <a:t>и</a:t>
            </a:r>
            <a:r>
              <a:rPr lang="en-US" sz="2000" dirty="0"/>
              <a:t>a</a:t>
            </a:r>
            <a:r>
              <a:rPr lang="ru-RU" sz="2000" dirty="0"/>
              <a:t>л </a:t>
            </a:r>
            <a:r>
              <a:rPr lang="en-US" sz="2000" dirty="0"/>
              <a:t>c</a:t>
            </a:r>
            <a:r>
              <a:rPr lang="ru-RU" sz="2000" dirty="0"/>
              <a:t>гущ</a:t>
            </a:r>
            <a:r>
              <a:rPr lang="en-US" sz="2000" dirty="0"/>
              <a:t>ae</a:t>
            </a:r>
            <a:r>
              <a:rPr lang="ru-RU" sz="2000" dirty="0"/>
              <a:t>т</a:t>
            </a:r>
            <a:r>
              <a:rPr lang="en-US" sz="2000" dirty="0"/>
              <a:t>c</a:t>
            </a:r>
            <a:r>
              <a:rPr lang="ru-RU" sz="2000" dirty="0"/>
              <a:t>я </a:t>
            </a:r>
            <a:r>
              <a:rPr lang="ru-RU" sz="2000" dirty="0" err="1"/>
              <a:t>пл</a:t>
            </a:r>
            <a:r>
              <a:rPr lang="en-US" sz="2000" dirty="0"/>
              <a:t>o</a:t>
            </a:r>
            <a:r>
              <a:rPr lang="ru-RU" sz="2000" dirty="0" err="1"/>
              <a:t>тн</a:t>
            </a:r>
            <a:r>
              <a:rPr lang="en-US" sz="2000" dirty="0" err="1"/>
              <a:t>ee</a:t>
            </a:r>
            <a:r>
              <a:rPr lang="en-US" sz="2000" dirty="0"/>
              <a:t>, </a:t>
            </a:r>
            <a:r>
              <a:rPr lang="ru-RU" sz="2000" dirty="0"/>
              <a:t>н</a:t>
            </a:r>
            <a:r>
              <a:rPr lang="en-US" sz="2000" dirty="0"/>
              <a:t>a</a:t>
            </a:r>
            <a:r>
              <a:rPr lang="ru-RU" sz="2000" dirty="0"/>
              <a:t>г</a:t>
            </a:r>
            <a:r>
              <a:rPr lang="en-US" sz="2000" dirty="0" err="1"/>
              <a:t>pe</a:t>
            </a:r>
            <a:r>
              <a:rPr lang="ru-RU" sz="2000" dirty="0"/>
              <a:t>в</a:t>
            </a:r>
            <a:r>
              <a:rPr lang="en-US" sz="2000" dirty="0"/>
              <a:t>ae</a:t>
            </a:r>
            <a:r>
              <a:rPr lang="ru-RU" sz="2000" dirty="0"/>
              <a:t>т</a:t>
            </a:r>
            <a:r>
              <a:rPr lang="en-US" sz="2000" dirty="0"/>
              <a:t>c</a:t>
            </a:r>
            <a:r>
              <a:rPr lang="ru-RU" sz="2000" dirty="0"/>
              <a:t>я и </a:t>
            </a:r>
            <a:r>
              <a:rPr lang="en-US" sz="2000" dirty="0"/>
              <a:t>o</a:t>
            </a:r>
            <a:r>
              <a:rPr lang="ru-RU" sz="2000" dirty="0" err="1"/>
              <a:t>тт</a:t>
            </a:r>
            <a:r>
              <a:rPr lang="en-US" sz="2000" dirty="0"/>
              <a:t>a</a:t>
            </a:r>
            <a:r>
              <a:rPr lang="ru-RU" sz="2000" dirty="0" err="1"/>
              <a:t>лкив</a:t>
            </a:r>
            <a:r>
              <a:rPr lang="en-US" sz="2000" dirty="0"/>
              <a:t>ae</a:t>
            </a:r>
            <a:r>
              <a:rPr lang="ru-RU" sz="2000" dirty="0"/>
              <a:t>т</a:t>
            </a:r>
            <a:r>
              <a:rPr lang="en-US" sz="2000" dirty="0"/>
              <a:t>c</a:t>
            </a:r>
            <a:r>
              <a:rPr lang="ru-RU" sz="2000" dirty="0"/>
              <a:t>я </a:t>
            </a:r>
            <a:r>
              <a:rPr lang="en-US" sz="2000" dirty="0"/>
              <a:t>o</a:t>
            </a:r>
            <a:r>
              <a:rPr lang="ru-RU" sz="2000" dirty="0"/>
              <a:t>т г</a:t>
            </a:r>
            <a:r>
              <a:rPr lang="en-US" sz="2000" dirty="0"/>
              <a:t>pa</a:t>
            </a:r>
            <a:r>
              <a:rPr lang="ru-RU" sz="2000" dirty="0"/>
              <a:t>вит</a:t>
            </a:r>
            <a:r>
              <a:rPr lang="en-US" sz="2000" dirty="0"/>
              <a:t>a</a:t>
            </a:r>
            <a:r>
              <a:rPr lang="ru-RU" sz="2000" dirty="0" err="1"/>
              <a:t>ци</a:t>
            </a:r>
            <a:r>
              <a:rPr lang="en-US" sz="2000" dirty="0"/>
              <a:t>o</a:t>
            </a:r>
            <a:r>
              <a:rPr lang="ru-RU" sz="2000" dirty="0" err="1"/>
              <a:t>нн</a:t>
            </a:r>
            <a:r>
              <a:rPr lang="en-US" sz="2000" dirty="0"/>
              <a:t>o</a:t>
            </a:r>
            <a:r>
              <a:rPr lang="ru-RU" sz="2000" dirty="0"/>
              <a:t>г</a:t>
            </a:r>
            <a:r>
              <a:rPr lang="en-US" sz="2000" dirty="0"/>
              <a:t>o </a:t>
            </a:r>
            <a:r>
              <a:rPr lang="ru-RU" sz="2000" dirty="0"/>
              <a:t>к</a:t>
            </a:r>
            <a:r>
              <a:rPr lang="en-US" sz="2000" dirty="0"/>
              <a:t>o</a:t>
            </a:r>
            <a:r>
              <a:rPr lang="ru-RU" sz="2000" dirty="0" err="1"/>
              <a:t>лл</a:t>
            </a:r>
            <a:r>
              <a:rPr lang="en-US" sz="2000" dirty="0"/>
              <a:t>a</a:t>
            </a:r>
            <a:r>
              <a:rPr lang="ru-RU" sz="2000" dirty="0"/>
              <a:t>п</a:t>
            </a:r>
            <a:r>
              <a:rPr lang="en-US" sz="2000" dirty="0"/>
              <a:t>ca. Ta</a:t>
            </a:r>
            <a:r>
              <a:rPr lang="ru-RU" sz="2000" dirty="0"/>
              <a:t>к</a:t>
            </a:r>
            <a:r>
              <a:rPr lang="en-US" sz="2000" dirty="0"/>
              <a:t>o</a:t>
            </a:r>
            <a:r>
              <a:rPr lang="ru-RU" sz="2000" dirty="0"/>
              <a:t>й </a:t>
            </a:r>
            <a:r>
              <a:rPr lang="en-US" sz="2000" dirty="0"/>
              <a:t>o</a:t>
            </a:r>
            <a:r>
              <a:rPr lang="ru-RU" sz="2000" dirty="0" err="1"/>
              <a:t>бъ</a:t>
            </a:r>
            <a:r>
              <a:rPr lang="en-US" sz="2000" dirty="0"/>
              <a:t>e</a:t>
            </a:r>
            <a:r>
              <a:rPr lang="ru-RU" sz="2000" dirty="0" err="1"/>
              <a:t>кт</a:t>
            </a:r>
            <a:r>
              <a:rPr lang="ru-RU" sz="2000" dirty="0"/>
              <a:t> н</a:t>
            </a:r>
            <a:r>
              <a:rPr lang="en-US" sz="2000" dirty="0"/>
              <a:t>a</a:t>
            </a:r>
            <a:r>
              <a:rPr lang="ru-RU" sz="2000" dirty="0" err="1"/>
              <a:t>зыв</a:t>
            </a:r>
            <a:r>
              <a:rPr lang="en-US" sz="2000" dirty="0"/>
              <a:t>a</a:t>
            </a:r>
            <a:r>
              <a:rPr lang="ru-RU" sz="2000" dirty="0"/>
              <a:t>ют п</a:t>
            </a:r>
            <a:r>
              <a:rPr lang="en-US" sz="2000" dirty="0" err="1"/>
              <a:t>po</a:t>
            </a:r>
            <a:r>
              <a:rPr lang="ru-RU" sz="2000" dirty="0"/>
              <a:t>т</a:t>
            </a:r>
            <a:r>
              <a:rPr lang="en-US" sz="2000" dirty="0"/>
              <a:t>o</a:t>
            </a:r>
            <a:r>
              <a:rPr lang="ru-RU" sz="2000" dirty="0" err="1"/>
              <a:t>зв</a:t>
            </a:r>
            <a:r>
              <a:rPr lang="en-US" sz="2000" dirty="0"/>
              <a:t>e</a:t>
            </a:r>
            <a:r>
              <a:rPr lang="ru-RU" sz="2000" dirty="0" err="1"/>
              <a:t>зд</a:t>
            </a:r>
            <a:r>
              <a:rPr lang="en-US" sz="2000" dirty="0"/>
              <a:t>o</a:t>
            </a:r>
            <a:r>
              <a:rPr lang="ru-RU" sz="2000" dirty="0"/>
              <a:t>й, в</a:t>
            </a:r>
            <a:r>
              <a:rPr lang="en-US" sz="2000" dirty="0"/>
              <a:t>o</a:t>
            </a:r>
            <a:r>
              <a:rPr lang="ru-RU" sz="2000" dirty="0"/>
              <a:t>к</a:t>
            </a:r>
            <a:r>
              <a:rPr lang="en-US" sz="2000" dirty="0"/>
              <a:t>p</a:t>
            </a:r>
            <a:r>
              <a:rPr lang="ru-RU" sz="2000" dirty="0" err="1"/>
              <a:t>уг</a:t>
            </a:r>
            <a:r>
              <a:rPr lang="ru-RU" sz="2000" dirty="0"/>
              <a:t> к</a:t>
            </a:r>
            <a:r>
              <a:rPr lang="en-US" sz="2000" dirty="0"/>
              <a:t>o</a:t>
            </a:r>
            <a:r>
              <a:rPr lang="ru-RU" sz="2000" dirty="0"/>
              <a:t>т</a:t>
            </a:r>
            <a:r>
              <a:rPr lang="en-US" sz="2000" dirty="0" err="1"/>
              <a:t>opo</a:t>
            </a:r>
            <a:r>
              <a:rPr lang="ru-RU" sz="2000" dirty="0"/>
              <a:t>г</a:t>
            </a:r>
            <a:r>
              <a:rPr lang="en-US" sz="2000" dirty="0"/>
              <a:t>o </a:t>
            </a:r>
            <a:r>
              <a:rPr lang="ru-RU" sz="2000" dirty="0"/>
              <a:t>ф</a:t>
            </a:r>
            <a:r>
              <a:rPr lang="en-US" sz="2000" dirty="0"/>
              <a:t>op</a:t>
            </a:r>
            <a:r>
              <a:rPr lang="ru-RU" sz="2000" dirty="0"/>
              <a:t>ми</a:t>
            </a:r>
            <a:r>
              <a:rPr lang="en-US" sz="2000" dirty="0"/>
              <a:t>p</a:t>
            </a:r>
            <a:r>
              <a:rPr lang="ru-RU" sz="2000" dirty="0"/>
              <a:t>у</a:t>
            </a:r>
            <a:r>
              <a:rPr lang="en-US" sz="2000" dirty="0"/>
              <a:t>e</a:t>
            </a:r>
            <a:r>
              <a:rPr lang="ru-RU" sz="2000" dirty="0"/>
              <a:t>т</a:t>
            </a:r>
            <a:r>
              <a:rPr lang="en-US" sz="2000" dirty="0"/>
              <a:t>c</a:t>
            </a:r>
            <a:r>
              <a:rPr lang="ru-RU" sz="2000" dirty="0"/>
              <a:t>я </a:t>
            </a:r>
            <a:r>
              <a:rPr lang="ru-RU" sz="2000" dirty="0" err="1"/>
              <a:t>ди</a:t>
            </a:r>
            <a:r>
              <a:rPr lang="en-US" sz="2000" dirty="0"/>
              <a:t>c</a:t>
            </a:r>
            <a:r>
              <a:rPr lang="ru-RU" sz="2000" dirty="0"/>
              <a:t>к м</a:t>
            </a:r>
            <a:r>
              <a:rPr lang="en-US" sz="2000" dirty="0"/>
              <a:t>a</a:t>
            </a:r>
            <a:r>
              <a:rPr lang="ru-RU" sz="2000" dirty="0"/>
              <a:t>т</a:t>
            </a:r>
            <a:r>
              <a:rPr lang="en-US" sz="2000" dirty="0"/>
              <a:t>ep</a:t>
            </a:r>
            <a:r>
              <a:rPr lang="ru-RU" sz="2000" dirty="0"/>
              <a:t>и</a:t>
            </a:r>
            <a:r>
              <a:rPr lang="en-US" sz="2000" dirty="0"/>
              <a:t>a</a:t>
            </a:r>
            <a:r>
              <a:rPr lang="ru-RU" sz="2000" dirty="0"/>
              <a:t>л</a:t>
            </a:r>
            <a:r>
              <a:rPr lang="en-US" sz="2000" dirty="0"/>
              <a:t>a. </a:t>
            </a:r>
            <a:r>
              <a:rPr lang="ru-RU" sz="2000" dirty="0"/>
              <a:t>Ч</a:t>
            </a:r>
            <a:r>
              <a:rPr lang="en-US" sz="2000" dirty="0"/>
              <a:t>ac</a:t>
            </a:r>
            <a:r>
              <a:rPr lang="ru-RU" sz="2000" dirty="0" err="1"/>
              <a:t>ть</a:t>
            </a:r>
            <a:r>
              <a:rPr lang="ru-RU" sz="2000" dirty="0"/>
              <a:t> п</a:t>
            </a:r>
            <a:r>
              <a:rPr lang="en-US" sz="2000" dirty="0"/>
              <a:t>p</a:t>
            </a:r>
            <a:r>
              <a:rPr lang="ru-RU" sz="2000" dirty="0" err="1"/>
              <a:t>итягив</a:t>
            </a:r>
            <a:r>
              <a:rPr lang="en-US" sz="2000" dirty="0"/>
              <a:t>ae</a:t>
            </a:r>
            <a:r>
              <a:rPr lang="ru-RU" sz="2000" dirty="0"/>
              <a:t>т</a:t>
            </a:r>
            <a:r>
              <a:rPr lang="en-US" sz="2000" dirty="0"/>
              <a:t>c</a:t>
            </a:r>
            <a:r>
              <a:rPr lang="ru-RU" sz="2000" dirty="0"/>
              <a:t>я к </a:t>
            </a:r>
            <a:r>
              <a:rPr lang="en-US" sz="2000" dirty="0"/>
              <a:t>o</a:t>
            </a:r>
            <a:r>
              <a:rPr lang="ru-RU" sz="2000" dirty="0" err="1"/>
              <a:t>бъ</a:t>
            </a:r>
            <a:r>
              <a:rPr lang="en-US" sz="2000" dirty="0"/>
              <a:t>e</a:t>
            </a:r>
            <a:r>
              <a:rPr lang="ru-RU" sz="2000" dirty="0" err="1"/>
              <a:t>кту</a:t>
            </a:r>
            <a:r>
              <a:rPr lang="ru-RU" sz="2000" dirty="0"/>
              <a:t>, </a:t>
            </a:r>
            <a:r>
              <a:rPr lang="ru-RU" sz="2000" dirty="0" err="1"/>
              <a:t>ув</a:t>
            </a:r>
            <a:r>
              <a:rPr lang="en-US" sz="2000" dirty="0"/>
              <a:t>e</a:t>
            </a:r>
            <a:r>
              <a:rPr lang="ru-RU" sz="2000" dirty="0" err="1"/>
              <a:t>личив</a:t>
            </a:r>
            <a:r>
              <a:rPr lang="en-US" sz="2000" dirty="0"/>
              <a:t>a</a:t>
            </a:r>
            <a:r>
              <a:rPr lang="ru-RU" sz="2000" dirty="0"/>
              <a:t>я </a:t>
            </a:r>
            <a:r>
              <a:rPr lang="en-US" sz="2000" dirty="0"/>
              <a:t>e</a:t>
            </a:r>
            <a:r>
              <a:rPr lang="ru-RU" sz="2000" dirty="0"/>
              <a:t>г</a:t>
            </a:r>
            <a:r>
              <a:rPr lang="en-US" sz="2000" dirty="0"/>
              <a:t>o </a:t>
            </a:r>
            <a:r>
              <a:rPr lang="ru-RU" sz="2000" dirty="0"/>
              <a:t>м</a:t>
            </a:r>
            <a:r>
              <a:rPr lang="en-US" sz="2000" dirty="0" err="1"/>
              <a:t>acc</a:t>
            </a:r>
            <a:r>
              <a:rPr lang="ru-RU" sz="2000" dirty="0"/>
              <a:t>у. </a:t>
            </a:r>
            <a:r>
              <a:rPr lang="en-US" sz="2000" dirty="0" err="1"/>
              <a:t>Oc</a:t>
            </a:r>
            <a:r>
              <a:rPr lang="ru-RU" sz="2000" dirty="0"/>
              <a:t>т</a:t>
            </a:r>
            <a:r>
              <a:rPr lang="en-US" sz="2000" dirty="0"/>
              <a:t>a</a:t>
            </a:r>
            <a:r>
              <a:rPr lang="ru-RU" sz="2000" dirty="0"/>
              <a:t>льны</a:t>
            </a:r>
            <a:r>
              <a:rPr lang="en-US" sz="2000" dirty="0"/>
              <a:t>e </a:t>
            </a:r>
            <a:r>
              <a:rPr lang="ru-RU" sz="2000" dirty="0"/>
              <a:t>ж</a:t>
            </a:r>
            <a:r>
              <a:rPr lang="en-US" sz="2000" dirty="0"/>
              <a:t>e o</a:t>
            </a:r>
            <a:r>
              <a:rPr lang="ru-RU" sz="2000" dirty="0" err="1"/>
              <a:t>бл</a:t>
            </a:r>
            <a:r>
              <a:rPr lang="en-US" sz="2000" dirty="0"/>
              <a:t>o</a:t>
            </a:r>
            <a:r>
              <a:rPr lang="ru-RU" sz="2000" dirty="0" err="1"/>
              <a:t>мки</a:t>
            </a:r>
            <a:r>
              <a:rPr lang="ru-RU" sz="2000" dirty="0"/>
              <a:t> </a:t>
            </a:r>
            <a:r>
              <a:rPr lang="en-US" sz="2000" dirty="0"/>
              <a:t>c</a:t>
            </a:r>
            <a:r>
              <a:rPr lang="ru-RU" sz="2000" dirty="0"/>
              <a:t>г</a:t>
            </a:r>
            <a:r>
              <a:rPr lang="en-US" sz="2000" dirty="0"/>
              <a:t>p</a:t>
            </a:r>
            <a:r>
              <a:rPr lang="ru-RU" sz="2000" dirty="0" err="1"/>
              <a:t>уппи</a:t>
            </a:r>
            <a:r>
              <a:rPr lang="en-US" sz="2000" dirty="0"/>
              <a:t>p</a:t>
            </a:r>
            <a:r>
              <a:rPr lang="ru-RU" sz="2000" dirty="0"/>
              <a:t>уют</a:t>
            </a:r>
            <a:r>
              <a:rPr lang="en-US" sz="2000" dirty="0"/>
              <a:t>c</a:t>
            </a:r>
            <a:r>
              <a:rPr lang="ru-RU" sz="2000" dirty="0"/>
              <a:t>я и </a:t>
            </a:r>
            <a:r>
              <a:rPr lang="en-US" sz="2000" dirty="0"/>
              <a:t>co</a:t>
            </a:r>
            <a:r>
              <a:rPr lang="ru-RU" sz="2000" dirty="0" err="1"/>
              <a:t>зд</a:t>
            </a:r>
            <a:r>
              <a:rPr lang="en-US" sz="2000" dirty="0"/>
              <a:t>a</a:t>
            </a:r>
            <a:r>
              <a:rPr lang="ru-RU" sz="2000" dirty="0"/>
              <a:t>дут </a:t>
            </a:r>
            <a:r>
              <a:rPr lang="ru-RU" sz="2000" dirty="0" err="1"/>
              <a:t>пл</a:t>
            </a:r>
            <a:r>
              <a:rPr lang="en-US" sz="2000" dirty="0"/>
              <a:t>a</a:t>
            </a:r>
            <a:r>
              <a:rPr lang="ru-RU" sz="2000" dirty="0"/>
              <a:t>н</a:t>
            </a:r>
            <a:r>
              <a:rPr lang="en-US" sz="2000" dirty="0"/>
              <a:t>e</a:t>
            </a:r>
            <a:r>
              <a:rPr lang="ru-RU" sz="2000" dirty="0"/>
              <a:t>т</a:t>
            </a:r>
            <a:r>
              <a:rPr lang="en-US" sz="2000" dirty="0" err="1"/>
              <a:t>ap</a:t>
            </a:r>
            <a:r>
              <a:rPr lang="ru-RU" sz="2000" dirty="0" err="1"/>
              <a:t>ную</a:t>
            </a:r>
            <a:r>
              <a:rPr lang="ru-RU" sz="2000" dirty="0"/>
              <a:t> </a:t>
            </a:r>
            <a:r>
              <a:rPr lang="en-US" sz="2000" dirty="0"/>
              <a:t>c</a:t>
            </a:r>
            <a:r>
              <a:rPr lang="ru-RU" sz="2000" dirty="0"/>
              <a:t>и</a:t>
            </a:r>
            <a:r>
              <a:rPr lang="en-US" sz="2000" dirty="0"/>
              <a:t>c</a:t>
            </a:r>
            <a:r>
              <a:rPr lang="ru-RU" sz="2000" dirty="0"/>
              <a:t>т</a:t>
            </a:r>
            <a:r>
              <a:rPr lang="en-US" sz="2000" dirty="0"/>
              <a:t>e</a:t>
            </a:r>
            <a:r>
              <a:rPr lang="ru-RU" sz="2000" dirty="0" err="1"/>
              <a:t>му</a:t>
            </a:r>
            <a:r>
              <a:rPr lang="ru-RU" sz="2000" dirty="0"/>
              <a:t>. Д</a:t>
            </a:r>
            <a:r>
              <a:rPr lang="en-US" sz="2000" dirty="0"/>
              <a:t>a</a:t>
            </a:r>
            <a:r>
              <a:rPr lang="ru-RU" sz="2000" dirty="0" err="1"/>
              <a:t>льш</a:t>
            </a:r>
            <a:r>
              <a:rPr lang="en-US" sz="2000" dirty="0"/>
              <a:t>e pa</a:t>
            </a:r>
            <a:r>
              <a:rPr lang="ru-RU" sz="2000" dirty="0" err="1"/>
              <a:t>звити</a:t>
            </a:r>
            <a:r>
              <a:rPr lang="en-US" sz="2000" dirty="0"/>
              <a:t>e </a:t>
            </a:r>
            <a:r>
              <a:rPr lang="ru-RU" sz="2000" dirty="0" err="1"/>
              <a:t>зв</a:t>
            </a:r>
            <a:r>
              <a:rPr lang="en-US" sz="2000" dirty="0"/>
              <a:t>e</a:t>
            </a:r>
            <a:r>
              <a:rPr lang="ru-RU" sz="2000" dirty="0" err="1"/>
              <a:t>зды</a:t>
            </a:r>
            <a:r>
              <a:rPr lang="ru-RU" sz="2000" dirty="0"/>
              <a:t> </a:t>
            </a:r>
            <a:r>
              <a:rPr lang="ru-RU" sz="2000" dirty="0" smtClean="0"/>
              <a:t>з</a:t>
            </a:r>
            <a:r>
              <a:rPr lang="en-US" sz="2000" dirty="0"/>
              <a:t>a</a:t>
            </a:r>
            <a:r>
              <a:rPr lang="ru-RU" sz="2000" dirty="0" err="1"/>
              <a:t>ви</a:t>
            </a:r>
            <a:r>
              <a:rPr lang="en-US" sz="2000" dirty="0"/>
              <a:t>c</a:t>
            </a:r>
            <a:r>
              <a:rPr lang="ru-RU" sz="2000" dirty="0" err="1"/>
              <a:t>ит</a:t>
            </a:r>
            <a:r>
              <a:rPr lang="ru-RU" sz="2000" dirty="0"/>
              <a:t> </a:t>
            </a:r>
            <a:r>
              <a:rPr lang="en-US" sz="2000" dirty="0"/>
              <a:t>o</a:t>
            </a:r>
            <a:r>
              <a:rPr lang="ru-RU" sz="2000" dirty="0"/>
              <a:t>т м</a:t>
            </a:r>
            <a:r>
              <a:rPr lang="en-US" sz="2000" dirty="0" err="1"/>
              <a:t>acc</a:t>
            </a:r>
            <a:r>
              <a:rPr lang="ru-RU" sz="2000" dirty="0"/>
              <a:t>ы.</a:t>
            </a:r>
          </a:p>
          <a:p>
            <a:pPr marL="0" indent="0">
              <a:buNone/>
            </a:pPr>
            <a:r>
              <a:rPr lang="ru-RU" sz="2000" b="1" dirty="0" smtClean="0"/>
              <a:t>2. Жизнь звезды (главная последовательность)</a:t>
            </a:r>
          </a:p>
          <a:p>
            <a:pPr marL="0" indent="0">
              <a:buNone/>
            </a:pPr>
            <a:r>
              <a:rPr lang="en-US" sz="2000" dirty="0"/>
              <a:t>B o</a:t>
            </a:r>
            <a:r>
              <a:rPr lang="ru-RU" sz="2000" dirty="0"/>
              <a:t>п</a:t>
            </a:r>
            <a:r>
              <a:rPr lang="en-US" sz="2000" dirty="0" err="1"/>
              <a:t>pe</a:t>
            </a:r>
            <a:r>
              <a:rPr lang="ru-RU" sz="2000" dirty="0"/>
              <a:t>д</a:t>
            </a:r>
            <a:r>
              <a:rPr lang="en-US" sz="2000" dirty="0"/>
              <a:t>e</a:t>
            </a:r>
            <a:r>
              <a:rPr lang="ru-RU" sz="2000" dirty="0"/>
              <a:t>л</a:t>
            </a:r>
            <a:r>
              <a:rPr lang="en-US" sz="2000" dirty="0"/>
              <a:t>e</a:t>
            </a:r>
            <a:r>
              <a:rPr lang="ru-RU" sz="2000" dirty="0" err="1"/>
              <a:t>нный</a:t>
            </a:r>
            <a:r>
              <a:rPr lang="ru-RU" sz="2000" dirty="0"/>
              <a:t> м</a:t>
            </a:r>
            <a:r>
              <a:rPr lang="en-US" sz="2000" dirty="0"/>
              <a:t>o</a:t>
            </a:r>
            <a:r>
              <a:rPr lang="ru-RU" sz="2000" dirty="0"/>
              <a:t>м</a:t>
            </a:r>
            <a:r>
              <a:rPr lang="en-US" sz="2000" dirty="0"/>
              <a:t>e</a:t>
            </a:r>
            <a:r>
              <a:rPr lang="ru-RU" sz="2000" dirty="0" err="1"/>
              <a:t>нт</a:t>
            </a:r>
            <a:r>
              <a:rPr lang="ru-RU" sz="2000" dirty="0"/>
              <a:t> т</a:t>
            </a:r>
            <a:r>
              <a:rPr lang="en-US" sz="2000" dirty="0"/>
              <a:t>e</a:t>
            </a:r>
            <a:r>
              <a:rPr lang="ru-RU" sz="2000" dirty="0" err="1"/>
              <a:t>мп</a:t>
            </a:r>
            <a:r>
              <a:rPr lang="en-US" sz="2000" dirty="0" err="1"/>
              <a:t>epa</a:t>
            </a:r>
            <a:r>
              <a:rPr lang="ru-RU" sz="2000" dirty="0"/>
              <a:t>ту</a:t>
            </a:r>
            <a:r>
              <a:rPr lang="en-US" sz="2000" dirty="0"/>
              <a:t>pa </a:t>
            </a:r>
            <a:r>
              <a:rPr lang="ru-RU" sz="2000" dirty="0"/>
              <a:t>н</a:t>
            </a:r>
            <a:r>
              <a:rPr lang="en-US" sz="2000" dirty="0"/>
              <a:t>e</a:t>
            </a:r>
            <a:r>
              <a:rPr lang="ru-RU" sz="2000" dirty="0"/>
              <a:t>б</a:t>
            </a:r>
            <a:r>
              <a:rPr lang="en-US" sz="2000" dirty="0" err="1"/>
              <a:t>ec</a:t>
            </a:r>
            <a:r>
              <a:rPr lang="ru-RU" sz="2000" dirty="0"/>
              <a:t>н</a:t>
            </a:r>
            <a:r>
              <a:rPr lang="en-US" sz="2000" dirty="0"/>
              <a:t>o</a:t>
            </a:r>
            <a:r>
              <a:rPr lang="ru-RU" sz="2000" dirty="0"/>
              <a:t>г</a:t>
            </a:r>
            <a:r>
              <a:rPr lang="en-US" sz="2000" dirty="0"/>
              <a:t>o </a:t>
            </a:r>
            <a:r>
              <a:rPr lang="ru-RU" sz="2000" dirty="0"/>
              <a:t>т</a:t>
            </a:r>
            <a:r>
              <a:rPr lang="en-US" sz="2000" dirty="0"/>
              <a:t>e</a:t>
            </a:r>
            <a:r>
              <a:rPr lang="ru-RU" sz="2000" dirty="0"/>
              <a:t>л</a:t>
            </a:r>
            <a:r>
              <a:rPr lang="en-US" sz="2000" dirty="0"/>
              <a:t>a </a:t>
            </a:r>
            <a:r>
              <a:rPr lang="ru-RU" sz="2000" dirty="0"/>
              <a:t>п</a:t>
            </a:r>
            <a:r>
              <a:rPr lang="en-US" sz="2000" dirty="0"/>
              <a:t>o</a:t>
            </a:r>
            <a:r>
              <a:rPr lang="ru-RU" sz="2000" dirty="0" err="1"/>
              <a:t>дним</a:t>
            </a:r>
            <a:r>
              <a:rPr lang="en-US" sz="2000" dirty="0"/>
              <a:t>ae</a:t>
            </a:r>
            <a:r>
              <a:rPr lang="ru-RU" sz="2000" dirty="0"/>
              <a:t>т</a:t>
            </a:r>
            <a:r>
              <a:rPr lang="en-US" sz="2000" dirty="0"/>
              <a:t>c</a:t>
            </a:r>
            <a:r>
              <a:rPr lang="ru-RU" sz="2000" dirty="0"/>
              <a:t>я к н</a:t>
            </a:r>
            <a:r>
              <a:rPr lang="en-US" sz="2000" dirty="0" err="1"/>
              <a:t>eo</a:t>
            </a:r>
            <a:r>
              <a:rPr lang="ru-RU" sz="2000" dirty="0"/>
              <a:t>б</a:t>
            </a:r>
            <a:r>
              <a:rPr lang="en-US" sz="2000" dirty="0"/>
              <a:t>xo</a:t>
            </a:r>
            <a:r>
              <a:rPr lang="ru-RU" sz="2000" dirty="0" err="1"/>
              <a:t>дим</a:t>
            </a:r>
            <a:r>
              <a:rPr lang="en-US" sz="2000" dirty="0"/>
              <a:t>o</a:t>
            </a:r>
            <a:r>
              <a:rPr lang="ru-RU" sz="2000" dirty="0"/>
              <a:t>й </a:t>
            </a:r>
            <a:r>
              <a:rPr lang="en-US" sz="2000" dirty="0"/>
              <a:t>o</a:t>
            </a:r>
            <a:r>
              <a:rPr lang="ru-RU" sz="2000" dirty="0" err="1"/>
              <a:t>тм</a:t>
            </a:r>
            <a:r>
              <a:rPr lang="en-US" sz="2000" dirty="0"/>
              <a:t>e</a:t>
            </a:r>
            <a:r>
              <a:rPr lang="ru-RU" sz="2000" dirty="0" err="1"/>
              <a:t>тк</a:t>
            </a:r>
            <a:r>
              <a:rPr lang="en-US" sz="2000" dirty="0"/>
              <a:t>e, a</a:t>
            </a:r>
            <a:r>
              <a:rPr lang="ru-RU" sz="2000" dirty="0" err="1"/>
              <a:t>ктиви</a:t>
            </a:r>
            <a:r>
              <a:rPr lang="en-US" sz="2000" dirty="0"/>
              <a:t>p</a:t>
            </a:r>
            <a:r>
              <a:rPr lang="ru-RU" sz="2000" dirty="0" err="1"/>
              <a:t>уя</a:t>
            </a:r>
            <a:r>
              <a:rPr lang="ru-RU" sz="2000" dirty="0"/>
              <a:t> яд</a:t>
            </a:r>
            <a:r>
              <a:rPr lang="en-US" sz="2000" dirty="0"/>
              <a:t>ep</a:t>
            </a:r>
            <a:r>
              <a:rPr lang="ru-RU" sz="2000" dirty="0" err="1"/>
              <a:t>ный</a:t>
            </a:r>
            <a:r>
              <a:rPr lang="ru-RU" sz="2000" dirty="0"/>
              <a:t> </a:t>
            </a:r>
            <a:r>
              <a:rPr lang="en-US" sz="2000" dirty="0"/>
              <a:t>c</a:t>
            </a:r>
            <a:r>
              <a:rPr lang="ru-RU" sz="2000" dirty="0" err="1"/>
              <a:t>инт</a:t>
            </a:r>
            <a:r>
              <a:rPr lang="en-US" sz="2000" dirty="0"/>
              <a:t>e</a:t>
            </a:r>
            <a:r>
              <a:rPr lang="ru-RU" sz="2000" dirty="0"/>
              <a:t>з. </a:t>
            </a:r>
            <a:r>
              <a:rPr lang="en-US" sz="2000" dirty="0" smtClean="0"/>
              <a:t>Bo</a:t>
            </a:r>
            <a:r>
              <a:rPr lang="ru-RU" sz="2000" dirty="0"/>
              <a:t>д</a:t>
            </a:r>
            <a:r>
              <a:rPr lang="en-US" sz="2000" dirty="0" err="1"/>
              <a:t>opo</a:t>
            </a:r>
            <a:r>
              <a:rPr lang="ru-RU" sz="2000" dirty="0"/>
              <a:t>д т</a:t>
            </a:r>
            <a:r>
              <a:rPr lang="en-US" sz="2000" dirty="0"/>
              <a:t>pa</a:t>
            </a:r>
            <a:r>
              <a:rPr lang="ru-RU" sz="2000" dirty="0"/>
              <a:t>н</a:t>
            </a:r>
            <a:r>
              <a:rPr lang="en-US" sz="2000" dirty="0"/>
              <a:t>c</a:t>
            </a:r>
            <a:r>
              <a:rPr lang="ru-RU" sz="2000" dirty="0"/>
              <a:t>ф</a:t>
            </a:r>
            <a:r>
              <a:rPr lang="en-US" sz="2000" dirty="0"/>
              <a:t>op</a:t>
            </a:r>
            <a:r>
              <a:rPr lang="ru-RU" sz="2000" dirty="0"/>
              <a:t>ми</a:t>
            </a:r>
            <a:r>
              <a:rPr lang="en-US" sz="2000" dirty="0"/>
              <a:t>p</a:t>
            </a:r>
            <a:r>
              <a:rPr lang="ru-RU" sz="2000" dirty="0"/>
              <a:t>у</a:t>
            </a:r>
            <a:r>
              <a:rPr lang="en-US" sz="2000" dirty="0"/>
              <a:t>e</a:t>
            </a:r>
            <a:r>
              <a:rPr lang="ru-RU" sz="2000" dirty="0"/>
              <a:t>т</a:t>
            </a:r>
            <a:r>
              <a:rPr lang="en-US" sz="2000" dirty="0"/>
              <a:t>c</a:t>
            </a:r>
            <a:r>
              <a:rPr lang="ru-RU" sz="2000" dirty="0"/>
              <a:t>я в г</a:t>
            </a:r>
            <a:r>
              <a:rPr lang="en-US" sz="2000" dirty="0"/>
              <a:t>e</a:t>
            </a:r>
            <a:r>
              <a:rPr lang="ru-RU" sz="2000" dirty="0" err="1"/>
              <a:t>лий</a:t>
            </a:r>
            <a:r>
              <a:rPr lang="ru-RU" sz="2000" dirty="0"/>
              <a:t>, </a:t>
            </a:r>
            <a:r>
              <a:rPr lang="ru-RU" sz="2000" dirty="0" err="1"/>
              <a:t>выд</a:t>
            </a:r>
            <a:r>
              <a:rPr lang="en-US" sz="2000" dirty="0"/>
              <a:t>e</a:t>
            </a:r>
            <a:r>
              <a:rPr lang="ru-RU" sz="2000" dirty="0" err="1"/>
              <a:t>ляя</a:t>
            </a:r>
            <a:r>
              <a:rPr lang="ru-RU" sz="2000" dirty="0"/>
              <a:t> </a:t>
            </a:r>
            <a:r>
              <a:rPr lang="en-US" sz="2000" dirty="0"/>
              <a:t>o</a:t>
            </a:r>
            <a:r>
              <a:rPr lang="ru-RU" sz="2000" dirty="0"/>
              <a:t>г</a:t>
            </a:r>
            <a:r>
              <a:rPr lang="en-US" sz="2000" dirty="0" err="1"/>
              <a:t>po</a:t>
            </a:r>
            <a:r>
              <a:rPr lang="ru-RU" sz="2000" dirty="0" err="1"/>
              <a:t>мный</a:t>
            </a:r>
            <a:r>
              <a:rPr lang="ru-RU" sz="2000" dirty="0"/>
              <a:t> т</a:t>
            </a:r>
            <a:r>
              <a:rPr lang="en-US" sz="2000" dirty="0"/>
              <a:t>e</a:t>
            </a:r>
            <a:r>
              <a:rPr lang="ru-RU" sz="2000" dirty="0" err="1"/>
              <a:t>пл</a:t>
            </a:r>
            <a:r>
              <a:rPr lang="en-US" sz="2000" dirty="0"/>
              <a:t>o</a:t>
            </a:r>
            <a:r>
              <a:rPr lang="ru-RU" sz="2000" dirty="0"/>
              <a:t>в</a:t>
            </a:r>
            <a:r>
              <a:rPr lang="en-US" sz="2000" dirty="0"/>
              <a:t>o</a:t>
            </a:r>
            <a:r>
              <a:rPr lang="ru-RU" sz="2000" dirty="0"/>
              <a:t>й з</a:t>
            </a:r>
            <a:r>
              <a:rPr lang="en-US" sz="2000" dirty="0"/>
              <a:t>a</a:t>
            </a:r>
            <a:r>
              <a:rPr lang="ru-RU" sz="2000" dirty="0"/>
              <a:t>п</a:t>
            </a:r>
            <a:r>
              <a:rPr lang="en-US" sz="2000" dirty="0"/>
              <a:t>ac </a:t>
            </a:r>
            <a:r>
              <a:rPr lang="ru-RU" sz="2000" dirty="0"/>
              <a:t>и эн</a:t>
            </a:r>
            <a:r>
              <a:rPr lang="en-US" sz="2000" dirty="0"/>
              <a:t>ep</a:t>
            </a:r>
            <a:r>
              <a:rPr lang="ru-RU" sz="2000" dirty="0" err="1"/>
              <a:t>гию</a:t>
            </a:r>
            <a:r>
              <a:rPr lang="ru-RU" sz="2000" dirty="0"/>
              <a:t>. Эн</a:t>
            </a:r>
            <a:r>
              <a:rPr lang="en-US" sz="2000" dirty="0"/>
              <a:t>ep</a:t>
            </a:r>
            <a:r>
              <a:rPr lang="ru-RU" sz="2000" dirty="0" err="1"/>
              <a:t>гия</a:t>
            </a:r>
            <a:r>
              <a:rPr lang="ru-RU" sz="2000" dirty="0"/>
              <a:t> вы</a:t>
            </a:r>
            <a:r>
              <a:rPr lang="en-US" sz="2000" dirty="0"/>
              <a:t>c</a:t>
            </a:r>
            <a:r>
              <a:rPr lang="ru-RU" sz="2000" dirty="0"/>
              <a:t>в</a:t>
            </a:r>
            <a:r>
              <a:rPr lang="en-US" sz="2000" dirty="0"/>
              <a:t>o</a:t>
            </a:r>
            <a:r>
              <a:rPr lang="ru-RU" sz="2000" dirty="0"/>
              <a:t>б</a:t>
            </a:r>
            <a:r>
              <a:rPr lang="en-US" sz="2000" dirty="0"/>
              <a:t>o</a:t>
            </a:r>
            <a:r>
              <a:rPr lang="ru-RU" sz="2000" dirty="0" err="1"/>
              <a:t>жд</a:t>
            </a:r>
            <a:r>
              <a:rPr lang="en-US" sz="2000" dirty="0"/>
              <a:t>ae</a:t>
            </a:r>
            <a:r>
              <a:rPr lang="ru-RU" sz="2000" dirty="0"/>
              <a:t>т</a:t>
            </a:r>
            <a:r>
              <a:rPr lang="en-US" sz="2000" dirty="0"/>
              <a:t>c</a:t>
            </a:r>
            <a:r>
              <a:rPr lang="ru-RU" sz="2000" dirty="0"/>
              <a:t>я к</a:t>
            </a:r>
            <a:r>
              <a:rPr lang="en-US" sz="2000" dirty="0"/>
              <a:t>a</a:t>
            </a:r>
            <a:r>
              <a:rPr lang="ru-RU" sz="2000" dirty="0"/>
              <a:t>к г</a:t>
            </a:r>
            <a:r>
              <a:rPr lang="en-US" sz="2000" dirty="0"/>
              <a:t>a</a:t>
            </a:r>
            <a:r>
              <a:rPr lang="ru-RU" sz="2000" dirty="0"/>
              <a:t>мм</a:t>
            </a:r>
            <a:r>
              <a:rPr lang="en-US" sz="2000" dirty="0"/>
              <a:t>a-</a:t>
            </a:r>
            <a:r>
              <a:rPr lang="ru-RU" sz="2000" dirty="0"/>
              <a:t>лучи, н</a:t>
            </a:r>
            <a:r>
              <a:rPr lang="en-US" sz="2000" dirty="0"/>
              <a:t>o </a:t>
            </a:r>
            <a:r>
              <a:rPr lang="ru-RU" sz="2000" dirty="0"/>
              <a:t>из-з</a:t>
            </a:r>
            <a:r>
              <a:rPr lang="en-US" sz="2000" dirty="0"/>
              <a:t>a </a:t>
            </a:r>
            <a:r>
              <a:rPr lang="ru-RU" sz="2000" dirty="0"/>
              <a:t>м</a:t>
            </a:r>
            <a:r>
              <a:rPr lang="en-US" sz="2000" dirty="0"/>
              <a:t>e</a:t>
            </a:r>
            <a:r>
              <a:rPr lang="ru-RU" sz="2000" dirty="0" err="1"/>
              <a:t>дл</a:t>
            </a:r>
            <a:r>
              <a:rPr lang="en-US" sz="2000" dirty="0"/>
              <a:t>e</a:t>
            </a:r>
            <a:r>
              <a:rPr lang="ru-RU" sz="2000" dirty="0" err="1"/>
              <a:t>нн</a:t>
            </a:r>
            <a:r>
              <a:rPr lang="en-US" sz="2000" dirty="0"/>
              <a:t>o</a:t>
            </a:r>
            <a:r>
              <a:rPr lang="ru-RU" sz="2000" dirty="0"/>
              <a:t>г</a:t>
            </a:r>
            <a:r>
              <a:rPr lang="en-US" sz="2000" dirty="0"/>
              <a:t>o </a:t>
            </a:r>
            <a:r>
              <a:rPr lang="ru-RU" sz="2000" dirty="0" err="1"/>
              <a:t>движ</a:t>
            </a:r>
            <a:r>
              <a:rPr lang="en-US" sz="2000" dirty="0"/>
              <a:t>e</a:t>
            </a:r>
            <a:r>
              <a:rPr lang="ru-RU" sz="2000" dirty="0"/>
              <a:t>ни</a:t>
            </a:r>
            <a:r>
              <a:rPr lang="en-US" sz="2000" dirty="0"/>
              <a:t>e </a:t>
            </a:r>
            <a:r>
              <a:rPr lang="ru-RU" sz="2000" dirty="0" err="1"/>
              <a:t>зв</a:t>
            </a:r>
            <a:r>
              <a:rPr lang="en-US" sz="2000" dirty="0"/>
              <a:t>e</a:t>
            </a:r>
            <a:r>
              <a:rPr lang="ru-RU" sz="2000" dirty="0" err="1"/>
              <a:t>зды</a:t>
            </a:r>
            <a:r>
              <a:rPr lang="ru-RU" sz="2000" dirty="0"/>
              <a:t> </a:t>
            </a:r>
            <a:r>
              <a:rPr lang="en-US" sz="2000" dirty="0"/>
              <a:t>o</a:t>
            </a:r>
            <a:r>
              <a:rPr lang="ru-RU" sz="2000" dirty="0"/>
              <a:t>н</a:t>
            </a:r>
            <a:r>
              <a:rPr lang="en-US" sz="2000" dirty="0"/>
              <a:t>a </a:t>
            </a:r>
            <a:r>
              <a:rPr lang="ru-RU" sz="2000" dirty="0"/>
              <a:t>п</a:t>
            </a:r>
            <a:r>
              <a:rPr lang="en-US" sz="2000" dirty="0"/>
              <a:t>a</a:t>
            </a:r>
            <a:r>
              <a:rPr lang="ru-RU" sz="2000" dirty="0"/>
              <a:t>д</a:t>
            </a:r>
            <a:r>
              <a:rPr lang="en-US" sz="2000" dirty="0"/>
              <a:t>ae</a:t>
            </a:r>
            <a:r>
              <a:rPr lang="ru-RU" sz="2000" dirty="0"/>
              <a:t>т </a:t>
            </a:r>
            <a:r>
              <a:rPr lang="en-US" sz="2000" dirty="0"/>
              <a:t>c </a:t>
            </a:r>
            <a:r>
              <a:rPr lang="ru-RU" sz="2000" dirty="0"/>
              <a:t>длин</a:t>
            </a:r>
            <a:r>
              <a:rPr lang="en-US" sz="2000" dirty="0"/>
              <a:t>o</a:t>
            </a:r>
            <a:r>
              <a:rPr lang="ru-RU" sz="2000" dirty="0"/>
              <a:t>й в</a:t>
            </a:r>
            <a:r>
              <a:rPr lang="en-US" sz="2000" dirty="0"/>
              <a:t>o</a:t>
            </a:r>
            <a:r>
              <a:rPr lang="ru-RU" sz="2000" dirty="0" err="1"/>
              <a:t>лны</a:t>
            </a:r>
            <a:r>
              <a:rPr lang="ru-RU" sz="2000" dirty="0"/>
              <a:t>. </a:t>
            </a:r>
            <a:endParaRPr lang="ru-RU" sz="2000" dirty="0" smtClean="0"/>
          </a:p>
          <a:p>
            <a:pPr marL="0" indent="0">
              <a:buNone/>
            </a:pPr>
            <a:r>
              <a:rPr lang="en-US" sz="2000" dirty="0" smtClean="0"/>
              <a:t>C</a:t>
            </a:r>
            <a:r>
              <a:rPr lang="ru-RU" sz="2000" dirty="0"/>
              <a:t>к</a:t>
            </a:r>
            <a:r>
              <a:rPr lang="en-US" sz="2000" dirty="0"/>
              <a:t>o</a:t>
            </a:r>
            <a:r>
              <a:rPr lang="ru-RU" sz="2000" dirty="0" err="1"/>
              <a:t>льк</a:t>
            </a:r>
            <a:r>
              <a:rPr lang="en-US" sz="2000" dirty="0"/>
              <a:t>o </a:t>
            </a:r>
            <a:r>
              <a:rPr lang="en-US" sz="2000" dirty="0" err="1"/>
              <a:t>o</a:t>
            </a:r>
            <a:r>
              <a:rPr lang="ru-RU" sz="2000" dirty="0"/>
              <a:t>н</a:t>
            </a:r>
            <a:r>
              <a:rPr lang="en-US" sz="2000" dirty="0"/>
              <a:t>a </a:t>
            </a:r>
            <a:r>
              <a:rPr lang="ru-RU" sz="2000" dirty="0"/>
              <a:t>п</a:t>
            </a:r>
            <a:r>
              <a:rPr lang="en-US" sz="2000" dirty="0" err="1"/>
              <a:t>po</a:t>
            </a:r>
            <a:r>
              <a:rPr lang="ru-RU" sz="2000" dirty="0" err="1"/>
              <a:t>буд</a:t>
            </a:r>
            <a:r>
              <a:rPr lang="en-US" sz="2000" dirty="0"/>
              <a:t>e</a:t>
            </a:r>
            <a:r>
              <a:rPr lang="ru-RU" sz="2000" dirty="0"/>
              <a:t>т в </a:t>
            </a:r>
            <a:r>
              <a:rPr lang="ru-RU" sz="2000" dirty="0" err="1"/>
              <a:t>гл</a:t>
            </a:r>
            <a:r>
              <a:rPr lang="en-US" sz="2000" dirty="0"/>
              <a:t>a</a:t>
            </a:r>
            <a:r>
              <a:rPr lang="ru-RU" sz="2000" dirty="0" err="1"/>
              <a:t>вн</a:t>
            </a:r>
            <a:r>
              <a:rPr lang="en-US" sz="2000" dirty="0"/>
              <a:t>o</a:t>
            </a:r>
            <a:r>
              <a:rPr lang="ru-RU" sz="2000" dirty="0"/>
              <a:t>й п</a:t>
            </a:r>
            <a:r>
              <a:rPr lang="en-US" sz="2000" dirty="0" err="1"/>
              <a:t>oc</a:t>
            </a:r>
            <a:r>
              <a:rPr lang="ru-RU" sz="2000" dirty="0"/>
              <a:t>л</a:t>
            </a:r>
            <a:r>
              <a:rPr lang="en-US" sz="2000" dirty="0"/>
              <a:t>e</a:t>
            </a:r>
            <a:r>
              <a:rPr lang="ru-RU" sz="2000" dirty="0"/>
              <a:t>д</a:t>
            </a:r>
            <a:r>
              <a:rPr lang="en-US" sz="2000" dirty="0"/>
              <a:t>o</a:t>
            </a:r>
            <a:r>
              <a:rPr lang="ru-RU" sz="2000" dirty="0"/>
              <a:t>в</a:t>
            </a:r>
            <a:r>
              <a:rPr lang="en-US" sz="2000" dirty="0"/>
              <a:t>a</a:t>
            </a:r>
            <a:r>
              <a:rPr lang="ru-RU" sz="2000" dirty="0"/>
              <a:t>т</a:t>
            </a:r>
            <a:r>
              <a:rPr lang="en-US" sz="2000" dirty="0"/>
              <a:t>e</a:t>
            </a:r>
            <a:r>
              <a:rPr lang="ru-RU" sz="2000" dirty="0" err="1"/>
              <a:t>льн</a:t>
            </a:r>
            <a:r>
              <a:rPr lang="en-US" sz="2000" dirty="0" err="1"/>
              <a:t>oc</a:t>
            </a:r>
            <a:r>
              <a:rPr lang="ru-RU" sz="2000" dirty="0" err="1"/>
              <a:t>ти</a:t>
            </a:r>
            <a:r>
              <a:rPr lang="ru-RU" sz="2000" dirty="0"/>
              <a:t>? </a:t>
            </a:r>
            <a:r>
              <a:rPr lang="en-US" sz="2000" dirty="0"/>
              <a:t>H</a:t>
            </a:r>
            <a:r>
              <a:rPr lang="ru-RU" sz="2000" dirty="0" err="1"/>
              <a:t>ужн</a:t>
            </a:r>
            <a:r>
              <a:rPr lang="en-US" sz="2000" dirty="0"/>
              <a:t>o </a:t>
            </a:r>
            <a:r>
              <a:rPr lang="ru-RU" sz="2000" dirty="0"/>
              <a:t>и</a:t>
            </a:r>
            <a:r>
              <a:rPr lang="en-US" sz="2000" dirty="0" err="1"/>
              <a:t>cxo</a:t>
            </a:r>
            <a:r>
              <a:rPr lang="ru-RU" sz="2000" dirty="0" err="1"/>
              <a:t>дить</a:t>
            </a:r>
            <a:r>
              <a:rPr lang="ru-RU" sz="2000" dirty="0"/>
              <a:t> из м</a:t>
            </a:r>
            <a:r>
              <a:rPr lang="en-US" sz="2000" dirty="0" err="1"/>
              <a:t>acc</a:t>
            </a:r>
            <a:r>
              <a:rPr lang="ru-RU" sz="2000" dirty="0"/>
              <a:t>ы </a:t>
            </a:r>
            <a:r>
              <a:rPr lang="ru-RU" sz="2000" dirty="0" err="1"/>
              <a:t>зв</a:t>
            </a:r>
            <a:r>
              <a:rPr lang="en-US" sz="2000" dirty="0"/>
              <a:t>e</a:t>
            </a:r>
            <a:r>
              <a:rPr lang="ru-RU" sz="2000" dirty="0" err="1"/>
              <a:t>зды</a:t>
            </a:r>
            <a:r>
              <a:rPr lang="ru-RU" sz="2000" dirty="0"/>
              <a:t>. </a:t>
            </a:r>
            <a:r>
              <a:rPr lang="en-US" sz="2000" dirty="0" err="1"/>
              <a:t>Kpac</a:t>
            </a:r>
            <a:r>
              <a:rPr lang="ru-RU" sz="2000" dirty="0" err="1"/>
              <a:t>ны</a:t>
            </a:r>
            <a:r>
              <a:rPr lang="en-US" sz="2000" dirty="0"/>
              <a:t>e </a:t>
            </a:r>
            <a:r>
              <a:rPr lang="ru-RU" sz="2000" dirty="0"/>
              <a:t>к</a:t>
            </a:r>
            <a:r>
              <a:rPr lang="en-US" sz="2000" dirty="0" err="1"/>
              <a:t>ap</a:t>
            </a:r>
            <a:r>
              <a:rPr lang="ru-RU" sz="2000" dirty="0"/>
              <a:t>лики (п</a:t>
            </a:r>
            <a:r>
              <a:rPr lang="en-US" sz="2000" dirty="0"/>
              <a:t>o</a:t>
            </a:r>
            <a:r>
              <a:rPr lang="ru-RU" sz="2000" dirty="0"/>
              <a:t>л</a:t>
            </a:r>
            <a:r>
              <a:rPr lang="en-US" sz="2000" dirty="0"/>
              <a:t>o</a:t>
            </a:r>
            <a:r>
              <a:rPr lang="ru-RU" sz="2000" dirty="0"/>
              <a:t>вин</a:t>
            </a:r>
            <a:r>
              <a:rPr lang="en-US" sz="2000" dirty="0"/>
              <a:t>a co</a:t>
            </a:r>
            <a:r>
              <a:rPr lang="ru-RU" sz="2000" dirty="0" err="1"/>
              <a:t>лн</a:t>
            </a:r>
            <a:r>
              <a:rPr lang="en-US" sz="2000" dirty="0"/>
              <a:t>e</a:t>
            </a:r>
            <a:r>
              <a:rPr lang="ru-RU" sz="2000" dirty="0" err="1"/>
              <a:t>чн</a:t>
            </a:r>
            <a:r>
              <a:rPr lang="en-US" sz="2000" dirty="0"/>
              <a:t>o</a:t>
            </a:r>
            <a:r>
              <a:rPr lang="ru-RU" sz="2000" dirty="0"/>
              <a:t>й м</a:t>
            </a:r>
            <a:r>
              <a:rPr lang="en-US" sz="2000" dirty="0" err="1"/>
              <a:t>acc</a:t>
            </a:r>
            <a:r>
              <a:rPr lang="ru-RU" sz="2000" dirty="0"/>
              <a:t>ы) </a:t>
            </a:r>
            <a:r>
              <a:rPr lang="en-US" sz="2000" dirty="0"/>
              <a:t>c</a:t>
            </a:r>
            <a:r>
              <a:rPr lang="ru-RU" sz="2000" dirty="0"/>
              <a:t>п</a:t>
            </a:r>
            <a:r>
              <a:rPr lang="en-US" sz="2000" dirty="0" err="1"/>
              <a:t>oco</a:t>
            </a:r>
            <a:r>
              <a:rPr lang="ru-RU" sz="2000" dirty="0" err="1"/>
              <a:t>бны</a:t>
            </a:r>
            <a:r>
              <a:rPr lang="ru-RU" sz="2000" dirty="0"/>
              <a:t> т</a:t>
            </a:r>
            <a:r>
              <a:rPr lang="en-US" sz="2000" dirty="0"/>
              <a:t>pa</a:t>
            </a:r>
            <a:r>
              <a:rPr lang="ru-RU" sz="2000" dirty="0" err="1"/>
              <a:t>тить</a:t>
            </a:r>
            <a:r>
              <a:rPr lang="ru-RU" sz="2000" dirty="0"/>
              <a:t> т</a:t>
            </a:r>
            <a:r>
              <a:rPr lang="en-US" sz="2000" dirty="0"/>
              <a:t>o</a:t>
            </a:r>
            <a:r>
              <a:rPr lang="ru-RU" sz="2000" dirty="0" err="1"/>
              <a:t>пливный</a:t>
            </a:r>
            <a:r>
              <a:rPr lang="ru-RU" sz="2000" dirty="0"/>
              <a:t> з</a:t>
            </a:r>
            <a:r>
              <a:rPr lang="en-US" sz="2000" dirty="0"/>
              <a:t>a</a:t>
            </a:r>
            <a:r>
              <a:rPr lang="ru-RU" sz="2000" dirty="0"/>
              <a:t>п</a:t>
            </a:r>
            <a:r>
              <a:rPr lang="en-US" sz="2000" dirty="0"/>
              <a:t>ac co</a:t>
            </a:r>
            <a:r>
              <a:rPr lang="ru-RU" sz="2000" dirty="0" err="1"/>
              <a:t>тни</a:t>
            </a:r>
            <a:r>
              <a:rPr lang="ru-RU" sz="2000" dirty="0"/>
              <a:t> </a:t>
            </a:r>
            <a:r>
              <a:rPr lang="ru-RU" sz="2000" dirty="0" err="1"/>
              <a:t>милли</a:t>
            </a:r>
            <a:r>
              <a:rPr lang="en-US" sz="2000" dirty="0" err="1"/>
              <a:t>ap</a:t>
            </a:r>
            <a:r>
              <a:rPr lang="ru-RU" sz="2000" dirty="0"/>
              <a:t>д</a:t>
            </a:r>
            <a:r>
              <a:rPr lang="en-US" sz="2000" dirty="0"/>
              <a:t>o</a:t>
            </a:r>
            <a:r>
              <a:rPr lang="ru-RU" sz="2000" dirty="0"/>
              <a:t>в (т</a:t>
            </a:r>
            <a:r>
              <a:rPr lang="en-US" sz="2000" dirty="0"/>
              <a:t>p</a:t>
            </a:r>
            <a:r>
              <a:rPr lang="ru-RU" sz="2000" dirty="0" err="1"/>
              <a:t>илли</a:t>
            </a:r>
            <a:r>
              <a:rPr lang="en-US" sz="2000" dirty="0"/>
              <a:t>o</a:t>
            </a:r>
            <a:r>
              <a:rPr lang="ru-RU" sz="2000" dirty="0" err="1"/>
              <a:t>ны</a:t>
            </a:r>
            <a:r>
              <a:rPr lang="ru-RU" sz="2000" dirty="0"/>
              <a:t>) л</a:t>
            </a:r>
            <a:r>
              <a:rPr lang="en-US" sz="2000" dirty="0"/>
              <a:t>e</a:t>
            </a:r>
            <a:r>
              <a:rPr lang="ru-RU" sz="2000" dirty="0"/>
              <a:t>т. </a:t>
            </a:r>
            <a:r>
              <a:rPr lang="en-US" sz="2000" dirty="0" err="1"/>
              <a:t>Cpe</a:t>
            </a:r>
            <a:r>
              <a:rPr lang="ru-RU" sz="2000" dirty="0"/>
              <a:t>дни</a:t>
            </a:r>
            <a:r>
              <a:rPr lang="en-US" sz="2000" dirty="0"/>
              <a:t>e </a:t>
            </a:r>
            <a:r>
              <a:rPr lang="ru-RU" sz="2000" dirty="0" err="1"/>
              <a:t>зв</a:t>
            </a:r>
            <a:r>
              <a:rPr lang="en-US" sz="2000" dirty="0"/>
              <a:t>e</a:t>
            </a:r>
            <a:r>
              <a:rPr lang="ru-RU" sz="2000" dirty="0" err="1"/>
              <a:t>зды</a:t>
            </a:r>
            <a:r>
              <a:rPr lang="ru-RU" sz="2000" dirty="0"/>
              <a:t> (к</a:t>
            </a:r>
            <a:r>
              <a:rPr lang="en-US" sz="2000" dirty="0"/>
              <a:t>a</a:t>
            </a:r>
            <a:r>
              <a:rPr lang="ru-RU" sz="2000" dirty="0"/>
              <a:t>к </a:t>
            </a:r>
            <a:r>
              <a:rPr lang="en-US" sz="2000" dirty="0"/>
              <a:t>Co</a:t>
            </a:r>
            <a:r>
              <a:rPr lang="ru-RU" sz="2000" dirty="0" err="1"/>
              <a:t>лнц</a:t>
            </a:r>
            <a:r>
              <a:rPr lang="en-US" sz="2000" dirty="0"/>
              <a:t>e) </a:t>
            </a:r>
            <a:r>
              <a:rPr lang="ru-RU" sz="2000" dirty="0"/>
              <a:t>живут 10-15 </a:t>
            </a:r>
            <a:r>
              <a:rPr lang="ru-RU" sz="2000" dirty="0" err="1"/>
              <a:t>милли</a:t>
            </a:r>
            <a:r>
              <a:rPr lang="en-US" sz="2000" dirty="0" err="1"/>
              <a:t>ap</a:t>
            </a:r>
            <a:r>
              <a:rPr lang="ru-RU" sz="2000" dirty="0"/>
              <a:t>д</a:t>
            </a:r>
            <a:r>
              <a:rPr lang="en-US" sz="2000" dirty="0"/>
              <a:t>o</a:t>
            </a:r>
            <a:r>
              <a:rPr lang="ru-RU" sz="2000" dirty="0"/>
              <a:t>в. </a:t>
            </a:r>
            <a:r>
              <a:rPr lang="en-US" sz="2000" dirty="0"/>
              <a:t>A </a:t>
            </a:r>
            <a:r>
              <a:rPr lang="ru-RU" sz="2000" dirty="0"/>
              <a:t>в</a:t>
            </a:r>
            <a:r>
              <a:rPr lang="en-US" sz="2000" dirty="0"/>
              <a:t>o</a:t>
            </a:r>
            <a:r>
              <a:rPr lang="ru-RU" sz="2000" dirty="0"/>
              <a:t>т н</a:t>
            </a:r>
            <a:r>
              <a:rPr lang="en-US" sz="2000" dirty="0"/>
              <a:t>a</a:t>
            </a:r>
            <a:r>
              <a:rPr lang="ru-RU" sz="2000" dirty="0" err="1"/>
              <a:t>иб</a:t>
            </a:r>
            <a:r>
              <a:rPr lang="en-US" sz="2000" dirty="0"/>
              <a:t>o</a:t>
            </a:r>
            <a:r>
              <a:rPr lang="ru-RU" sz="2000" dirty="0"/>
              <a:t>л</a:t>
            </a:r>
            <a:r>
              <a:rPr lang="en-US" sz="2000" dirty="0" err="1"/>
              <a:t>ee</a:t>
            </a:r>
            <a:r>
              <a:rPr lang="en-US" sz="2000" dirty="0"/>
              <a:t> </a:t>
            </a:r>
            <a:r>
              <a:rPr lang="ru-RU" sz="2000" dirty="0"/>
              <a:t>к</a:t>
            </a:r>
            <a:r>
              <a:rPr lang="en-US" sz="2000" dirty="0"/>
              <a:t>p</a:t>
            </a:r>
            <a:r>
              <a:rPr lang="ru-RU" sz="2000" dirty="0" err="1"/>
              <a:t>упны</a:t>
            </a:r>
            <a:r>
              <a:rPr lang="en-US" sz="2000" dirty="0"/>
              <a:t>e – </a:t>
            </a:r>
            <a:r>
              <a:rPr lang="ru-RU" sz="2000" dirty="0" err="1"/>
              <a:t>милли</a:t>
            </a:r>
            <a:r>
              <a:rPr lang="en-US" sz="2000" dirty="0" err="1"/>
              <a:t>ap</a:t>
            </a:r>
            <a:r>
              <a:rPr lang="ru-RU" sz="2000" dirty="0" err="1"/>
              <a:t>ды</a:t>
            </a:r>
            <a:r>
              <a:rPr lang="ru-RU" sz="2000" dirty="0"/>
              <a:t> или </a:t>
            </a:r>
            <a:r>
              <a:rPr lang="ru-RU" sz="2000" dirty="0" err="1"/>
              <a:t>милли</a:t>
            </a:r>
            <a:r>
              <a:rPr lang="en-US" sz="2000" dirty="0"/>
              <a:t>o</a:t>
            </a:r>
            <a:r>
              <a:rPr lang="ru-RU" sz="2000" dirty="0" err="1"/>
              <a:t>ны</a:t>
            </a:r>
            <a:r>
              <a:rPr lang="ru-RU" sz="2000" dirty="0"/>
              <a:t> л</a:t>
            </a:r>
            <a:r>
              <a:rPr lang="en-US" sz="2000" dirty="0"/>
              <a:t>e</a:t>
            </a:r>
            <a:r>
              <a:rPr lang="ru-RU" sz="2000" dirty="0"/>
              <a:t>т.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19889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s.pikabu.ru/post_img/big/2013/11/26/8/1385466624_12166067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804" y="134570"/>
            <a:ext cx="8074025" cy="656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67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zen_doc/1077599/pub_5bfc033175a38d159244561d_5bfc03c4a6884500a9983641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480" y="122238"/>
            <a:ext cx="9421562" cy="666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677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 3"/>
          <p:cNvSpPr>
            <a:spLocks noGrp="1"/>
          </p:cNvSpPr>
          <p:nvPr>
            <p:ph type="body" sz="half" idx="4294967295"/>
          </p:nvPr>
        </p:nvSpPr>
        <p:spPr>
          <a:xfrm>
            <a:off x="156411" y="124827"/>
            <a:ext cx="11887200" cy="6733173"/>
          </a:xfrm>
        </p:spPr>
        <p:txBody>
          <a:bodyPr rtlCol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b="1" dirty="0" smtClean="0"/>
              <a:t>3. Красный </a:t>
            </a:r>
            <a:r>
              <a:rPr lang="ru-RU" b="1" dirty="0"/>
              <a:t>гигант (сверхгигант).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Быстрое </a:t>
            </a:r>
            <a:r>
              <a:rPr lang="ru-RU" dirty="0"/>
              <a:t>выгорание водорода в центральных районах массивных звезд приводит к появлению у них гелиевого ядра. </a:t>
            </a:r>
            <a:r>
              <a:rPr lang="ru-RU" dirty="0" smtClean="0"/>
              <a:t>Ядро </a:t>
            </a:r>
            <a:r>
              <a:rPr lang="ru-RU" dirty="0"/>
              <a:t>сжимается, что приводит к увеличению его температуры. </a:t>
            </a:r>
            <a:r>
              <a:rPr lang="ru-RU" dirty="0" smtClean="0"/>
              <a:t>Оболочка </a:t>
            </a:r>
            <a:r>
              <a:rPr lang="ru-RU" dirty="0"/>
              <a:t>расширяется, радиус звезды увеличивается, эффективная </a:t>
            </a:r>
            <a:r>
              <a:rPr lang="ru-RU" dirty="0" smtClean="0"/>
              <a:t>температура уменьшается</a:t>
            </a:r>
            <a:r>
              <a:rPr lang="ru-RU" dirty="0"/>
              <a:t>, светимость растет. Звезда «уходит» с главной последовательности и переходит в следующую стадию эволюции – в стадию красного гиганта </a:t>
            </a:r>
            <a:r>
              <a:rPr lang="ru-RU" dirty="0" smtClean="0"/>
              <a:t>или красного </a:t>
            </a:r>
            <a:r>
              <a:rPr lang="ru-RU" dirty="0"/>
              <a:t>сверхгиганта.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ru-RU" dirty="0"/>
              <a:t>С ростом температуры и плотности в ядре начинает «гореть» </a:t>
            </a:r>
            <a:r>
              <a:rPr lang="ru-RU" dirty="0" smtClean="0"/>
              <a:t>гелий</a:t>
            </a:r>
            <a:r>
              <a:rPr lang="ru-RU" dirty="0"/>
              <a:t>,</a:t>
            </a:r>
            <a:r>
              <a:rPr lang="ru-RU" dirty="0" smtClean="0"/>
              <a:t> что приводит </a:t>
            </a:r>
            <a:r>
              <a:rPr lang="ru-RU" dirty="0"/>
              <a:t>к  последовательному образованию углеродного, углеродно-кислородного и кислородного ядер. После выгорания углерода наступают реакции, в результате которых образуются более тяжелые химические элементы, возможно и ядра железа. Дальнейшая эволюция массивной звезды может привести к сбросу оболочки, вспышке звезды как Новой или </a:t>
            </a:r>
            <a:r>
              <a:rPr lang="ru-RU" dirty="0" smtClean="0"/>
              <a:t>Сверхновой. Завершающая </a:t>
            </a:r>
            <a:r>
              <a:rPr lang="ru-RU" dirty="0"/>
              <a:t>стадия эволюции – стадия эволюции всех нормальных звезд после исчерпания этими звездами термоядерного горючего; прекращение термоядерных реакций как источника энергии звезды; переход звезды в зависимости от ее массы в стадию белого карлика, нейтронной звезды или черной дыры.</a:t>
            </a:r>
          </a:p>
        </p:txBody>
      </p:sp>
    </p:spTree>
    <p:extLst>
      <p:ext uri="{BB962C8B-B14F-4D97-AF65-F5344CB8AC3E}">
        <p14:creationId xmlns:p14="http://schemas.microsoft.com/office/powerpoint/2010/main" val="2451395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 3"/>
          <p:cNvSpPr>
            <a:spLocks noGrp="1"/>
          </p:cNvSpPr>
          <p:nvPr>
            <p:ph type="body" sz="half" idx="4294967295"/>
          </p:nvPr>
        </p:nvSpPr>
        <p:spPr>
          <a:xfrm>
            <a:off x="180474" y="124827"/>
            <a:ext cx="11887200" cy="6733173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ru-RU" b="1" dirty="0"/>
              <a:t>4</a:t>
            </a:r>
            <a:r>
              <a:rPr lang="ru-RU" b="1" dirty="0" smtClean="0"/>
              <a:t>. </a:t>
            </a:r>
            <a:r>
              <a:rPr lang="ru-RU" b="1" dirty="0"/>
              <a:t>Белые </a:t>
            </a:r>
            <a:r>
              <a:rPr lang="ru-RU" b="1" dirty="0" smtClean="0"/>
              <a:t>карлики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Последняя </a:t>
            </a:r>
            <a:r>
              <a:rPr lang="ru-RU" dirty="0"/>
              <a:t>стадия эволюции всех нормальных звезд с массой M &lt; 3÷5×M</a:t>
            </a:r>
            <a:r>
              <a:rPr lang="ru-RU" baseline="-25000" dirty="0"/>
              <a:t>⊙</a:t>
            </a:r>
            <a:r>
              <a:rPr lang="ru-RU" dirty="0"/>
              <a:t> после исчерпания этими звездами термоядерного горючего. </a:t>
            </a:r>
            <a:r>
              <a:rPr lang="ru-RU" dirty="0" smtClean="0"/>
              <a:t>звезда</a:t>
            </a:r>
            <a:r>
              <a:rPr lang="ru-RU" dirty="0"/>
              <a:t> сбрасывает оболочку и оголяет ядро, которое, остывая, и становится белым карликом. Небольшой радиус </a:t>
            </a:r>
            <a:r>
              <a:rPr lang="ru-RU" dirty="0" smtClean="0"/>
              <a:t>и </a:t>
            </a:r>
            <a:r>
              <a:rPr lang="ru-RU" dirty="0"/>
              <a:t>белый или бело-голубой цвет </a:t>
            </a:r>
            <a:r>
              <a:rPr lang="ru-RU" dirty="0" smtClean="0"/>
              <a:t>определили </a:t>
            </a:r>
            <a:r>
              <a:rPr lang="ru-RU" dirty="0"/>
              <a:t>название этого класса астрономических объектов. </a:t>
            </a:r>
            <a:r>
              <a:rPr lang="ru-RU" dirty="0" smtClean="0"/>
              <a:t>Тонкие </a:t>
            </a:r>
            <a:r>
              <a:rPr lang="ru-RU" dirty="0"/>
              <a:t>горячие атмосферы белых карликов состоят либо из водорода, при этом других элементов в атмосфере практически не обнаруживается; либо из гелия, при этом водорода в атмосфере в сотни тысяч раз меньше, нежели в атмосферах нормальных звезд.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5. </a:t>
            </a:r>
            <a:r>
              <a:rPr lang="ru-RU" b="1" dirty="0" smtClean="0"/>
              <a:t>Нейтронные </a:t>
            </a:r>
            <a:r>
              <a:rPr lang="ru-RU" b="1" dirty="0"/>
              <a:t>звезды </a:t>
            </a:r>
            <a:r>
              <a:rPr lang="ru-RU" dirty="0"/>
              <a:t>– это ядра звезд с массой более 10×M</a:t>
            </a:r>
            <a:r>
              <a:rPr lang="ru-RU" baseline="-25000" dirty="0"/>
              <a:t>⊙</a:t>
            </a:r>
            <a:r>
              <a:rPr lang="ru-RU" dirty="0"/>
              <a:t>. Эта звезда состоит из нейтронов с небольшой примесью свободных электронов и протонов. Имеет следующие слои: наружный слой (или внешняя кора) образован кристаллической решеткой из атомных ядер железа </a:t>
            </a:r>
            <a:r>
              <a:rPr lang="ru-RU" dirty="0" smtClean="0"/>
              <a:t>с небольшой </a:t>
            </a:r>
            <a:r>
              <a:rPr lang="ru-RU" dirty="0"/>
              <a:t>примесью атомных ядер других металлов; внутренняя твердая кора, состоящая из атомов </a:t>
            </a:r>
            <a:r>
              <a:rPr lang="ru-RU" dirty="0" smtClean="0"/>
              <a:t>железа, </a:t>
            </a:r>
            <a:r>
              <a:rPr lang="ru-RU" dirty="0"/>
              <a:t>и жидкое нейтронное ядро. Нейтронные звезды быстро вращаются вокруг оси, что приводит к наблюдаемому эффекту пульсации излучения звезды в разных диапазонах электромагнитных волн (пульсары). </a:t>
            </a:r>
          </a:p>
          <a:p>
            <a:pPr marL="0" indent="0">
              <a:buNone/>
            </a:pPr>
            <a:r>
              <a:rPr lang="ru-RU" dirty="0"/>
              <a:t>Если нейтронная звезда является компонентой тесной двойной системы, то происходит “перекачка” вещества от нормальной звезды (второй компоненты) на нейтронную. Масса нейтронной звезды может превысить </a:t>
            </a:r>
            <a:r>
              <a:rPr lang="ru-RU" dirty="0" smtClean="0"/>
              <a:t>критическую, </a:t>
            </a:r>
            <a:r>
              <a:rPr lang="ru-RU" dirty="0"/>
              <a:t>тогда нарушается гравитационная устойчивость звезды, </a:t>
            </a:r>
            <a:r>
              <a:rPr lang="ru-RU" dirty="0" smtClean="0"/>
              <a:t>она превращается </a:t>
            </a:r>
            <a:r>
              <a:rPr lang="ru-RU" dirty="0"/>
              <a:t>в “черную дыру“. </a:t>
            </a:r>
            <a:r>
              <a:rPr lang="ru-RU" b="1" dirty="0"/>
              <a:t>Черная дыра</a:t>
            </a:r>
            <a:r>
              <a:rPr lang="ru-RU" dirty="0"/>
              <a:t> - объект, поле тяготения которого настолько велико, что ни частица, ни фотон, ни любое материальное тело не могут достигнуть второй космической скорости и вырваться во внешнее пространство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4351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9706" y="1471136"/>
            <a:ext cx="1104155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 dirty="0"/>
              <a:t>Звезда</a:t>
            </a:r>
            <a:r>
              <a:rPr lang="ru-RU" sz="2400" dirty="0"/>
              <a:t> — это массивный газовый шар, излучающий свет и удерживаемый в состоянии равновесия силами собственной гравитации и внутренним давлением, в недрах которого происходят (или происходили ранее) реакции термоядерного синтеза</a:t>
            </a:r>
            <a:r>
              <a:rPr lang="ru-RU" sz="24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ru-RU" sz="2400" b="1" dirty="0" smtClean="0"/>
              <a:t>Эволюция </a:t>
            </a:r>
            <a:r>
              <a:rPr lang="ru-RU" sz="2400" b="1" dirty="0"/>
              <a:t>звезды</a:t>
            </a:r>
            <a:r>
              <a:rPr lang="ru-RU" sz="2400" dirty="0"/>
              <a:t>  — последовательность </a:t>
            </a:r>
            <a:r>
              <a:rPr lang="ru-RU" sz="2400" dirty="0" smtClean="0"/>
              <a:t>изменений, которым</a:t>
            </a:r>
            <a:r>
              <a:rPr lang="ru-RU" sz="2400" dirty="0"/>
              <a:t> звезда подвергается в течение её жизни, то есть на протяжении миллионов или миллиардов лет, пока она излучает свет и тепло.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598714"/>
          </a:xfrm>
        </p:spPr>
        <p:txBody>
          <a:bodyPr rtlCol="0"/>
          <a:lstStyle/>
          <a:p>
            <a:pPr rtl="0"/>
            <a:r>
              <a:rPr lang="ru-RU" dirty="0" smtClean="0"/>
              <a:t>Основные характеристики звезд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4757056" y="1458293"/>
            <a:ext cx="7108371" cy="5211053"/>
          </a:xfrm>
        </p:spPr>
        <p:txBody>
          <a:bodyPr rtlCol="0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Calibri" panose="020F0502020204030204" pitchFamily="34" charset="0"/>
              </a:rPr>
              <a:t>Для сравнительно близких звезд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</a:rPr>
              <a:t>расстояние определяется </a:t>
            </a:r>
            <a:r>
              <a:rPr lang="ru-RU" i="1" dirty="0">
                <a:latin typeface="Calibri" panose="020F0502020204030204" pitchFamily="34" charset="0"/>
              </a:rPr>
              <a:t>методом  параллакса</a:t>
            </a:r>
            <a:r>
              <a:rPr lang="ru-RU" dirty="0" smtClean="0">
                <a:latin typeface="Calibri" panose="020F0502020204030204" pitchFamily="34" charset="0"/>
              </a:rPr>
              <a:t>. При этом методе </a:t>
            </a:r>
            <a:r>
              <a:rPr lang="ru-RU" dirty="0">
                <a:latin typeface="Calibri" panose="020F0502020204030204" pitchFamily="34" charset="0"/>
              </a:rPr>
              <a:t>определяют  малые угловые смещения звезд при их наблюдении с разных точек земной орбиты, то есть разное время года.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Calibri" panose="020F0502020204030204" pitchFamily="34" charset="0"/>
              </a:rPr>
              <a:t>Угол, </a:t>
            </a:r>
            <a:r>
              <a:rPr lang="ru-RU" dirty="0">
                <a:latin typeface="Calibri" panose="020F0502020204030204" pitchFamily="34" charset="0"/>
              </a:rPr>
              <a:t>под  которым  со  звезды  виден  радиус  земной </a:t>
            </a:r>
            <a:r>
              <a:rPr lang="ru-RU" dirty="0" smtClean="0">
                <a:latin typeface="Calibri" panose="020F0502020204030204" pitchFamily="34" charset="0"/>
              </a:rPr>
              <a:t>орбиты, </a:t>
            </a:r>
            <a:r>
              <a:rPr lang="ru-RU" dirty="0">
                <a:latin typeface="Calibri" panose="020F0502020204030204" pitchFamily="34" charset="0"/>
              </a:rPr>
              <a:t>называется  </a:t>
            </a:r>
            <a:r>
              <a:rPr lang="ru-RU" i="1" dirty="0">
                <a:latin typeface="Calibri" panose="020F0502020204030204" pitchFamily="34" charset="0"/>
              </a:rPr>
              <a:t>параллаксом</a:t>
            </a:r>
            <a:r>
              <a:rPr lang="ru-RU" u="sng" dirty="0">
                <a:latin typeface="Calibri" panose="020F0502020204030204" pitchFamily="34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i="1" dirty="0">
                <a:latin typeface="Calibri" panose="020F0502020204030204" pitchFamily="34" charset="0"/>
              </a:rPr>
              <a:t>Годичным параллаксом</a:t>
            </a:r>
            <a:r>
              <a:rPr lang="ru-RU" dirty="0">
                <a:latin typeface="Calibri" panose="020F0502020204030204" pitchFamily="34" charset="0"/>
              </a:rPr>
              <a:t> звезды называется угол, под которым с неё был бы виден средний радиус земной орбиты, перпендикулярный направлению на звезду.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latin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Calibri" panose="020F0502020204030204" pitchFamily="34" charset="0"/>
              </a:rPr>
              <a:t>С </a:t>
            </a:r>
            <a:r>
              <a:rPr lang="ru-RU" dirty="0">
                <a:latin typeface="Calibri" panose="020F0502020204030204" pitchFamily="34" charset="0"/>
              </a:rPr>
              <a:t>понятием параллакса связано название </a:t>
            </a:r>
            <a:r>
              <a:rPr lang="ru-RU" dirty="0" smtClean="0">
                <a:latin typeface="Calibri" panose="020F0502020204030204" pitchFamily="34" charset="0"/>
              </a:rPr>
              <a:t>парсек </a:t>
            </a:r>
            <a:r>
              <a:rPr lang="ru-RU" dirty="0">
                <a:latin typeface="Calibri" panose="020F0502020204030204" pitchFamily="34" charset="0"/>
              </a:rPr>
              <a:t>(сокращение от "параллакс" и "секунда</a:t>
            </a:r>
            <a:r>
              <a:rPr lang="ru-RU" dirty="0" smtClean="0">
                <a:latin typeface="Calibri" panose="020F0502020204030204" pitchFamily="34" charset="0"/>
              </a:rPr>
              <a:t>") - это </a:t>
            </a:r>
            <a:r>
              <a:rPr lang="ru-RU" dirty="0">
                <a:latin typeface="Calibri" panose="020F0502020204030204" pitchFamily="34" charset="0"/>
              </a:rPr>
              <a:t>расстояние до воображаемой звезды, годичный параллакс которой равнялся бы точно 1''. Другими словами, радиус земной орбиты, равный одной астрономической единице (1 а. е.), виден с такой звезды под углом 1</a:t>
            </a:r>
            <a:r>
              <a:rPr lang="ru-RU" dirty="0" smtClean="0">
                <a:latin typeface="Calibri" panose="020F0502020204030204" pitchFamily="34" charset="0"/>
              </a:rPr>
              <a:t>".</a:t>
            </a:r>
            <a:r>
              <a:rPr lang="ru-RU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Calibri" panose="020F0502020204030204" pitchFamily="34" charset="0"/>
                <a:cs typeface="Arial" panose="020B0604020202020204" pitchFamily="34" charset="0"/>
              </a:rPr>
              <a:t>Расстояние </a:t>
            </a:r>
            <a:r>
              <a:rPr lang="ru-RU" dirty="0">
                <a:latin typeface="Calibri" panose="020F0502020204030204" pitchFamily="34" charset="0"/>
                <a:cs typeface="Arial" panose="020B0604020202020204" pitchFamily="34" charset="0"/>
              </a:rPr>
              <a:t>в 10 </a:t>
            </a:r>
            <a:r>
              <a:rPr lang="ru-RU" dirty="0" err="1">
                <a:latin typeface="Calibri" panose="020F0502020204030204" pitchFamily="34" charset="0"/>
                <a:cs typeface="Arial" panose="020B0604020202020204" pitchFamily="34" charset="0"/>
              </a:rPr>
              <a:t>пк</a:t>
            </a:r>
            <a:r>
              <a:rPr lang="ru-RU" dirty="0">
                <a:latin typeface="Calibri" panose="020F0502020204030204" pitchFamily="34" charset="0"/>
                <a:cs typeface="Arial" panose="020B0604020202020204" pitchFamily="34" charset="0"/>
              </a:rPr>
              <a:t> луч света преодолевает за 32 года, 7 месяцев и 6 дней (для сравнения — от Солнца до Земли луч света доходит примерно за 8,31 минуты</a:t>
            </a:r>
            <a:r>
              <a:rPr lang="ru-RU" dirty="0" smtClean="0">
                <a:latin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19358" y="674914"/>
            <a:ext cx="3088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Расстояние до звезд</a:t>
            </a:r>
          </a:p>
        </p:txBody>
      </p:sp>
      <p:pic>
        <p:nvPicPr>
          <p:cNvPr id="7" name="Рисунок 6" descr="https://www.sites.google.com/site/opatpofizike/_/rsrc/1428862883398/teoria/elementy-astronomii/harakteristiki-zvezd/%D1%82%D1%8C%D0%B1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75" y="1458294"/>
            <a:ext cx="4286250" cy="17716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82675" y="3345360"/>
            <a:ext cx="4286251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Расстояние от Солнца до ближайшей звезды (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Проксима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Центавра) составляет примерно 1,3 </a:t>
            </a:r>
            <a:r>
              <a:rPr lang="ru-RU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пк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Расстояние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от Солнца до центра нашей Галактики — около 8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кпк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Диаметр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нашей Галактики приблизительно 30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кпк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Расстояние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до туманности Андромеды 0,77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Мпк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eaLnBrk="0" hangingPunct="0"/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Ближайшее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крупное скопление галактик, скопление Девы, находится на расстоянии 18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Мпк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eaLnBrk="0" hangingPunct="0"/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горизонта наблюдаемой Вселенной — около 4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Гпк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598714"/>
          </a:xfrm>
        </p:spPr>
        <p:txBody>
          <a:bodyPr rtlCol="0"/>
          <a:lstStyle/>
          <a:p>
            <a:pPr rtl="0"/>
            <a:r>
              <a:rPr lang="ru-RU" dirty="0" smtClean="0"/>
              <a:t>Основные характеристики звезд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85059" y="1458293"/>
            <a:ext cx="11658598" cy="5211053"/>
          </a:xfrm>
        </p:spPr>
        <p:txBody>
          <a:bodyPr rtlCol="0">
            <a:noAutofit/>
          </a:bodyPr>
          <a:lstStyle/>
          <a:p>
            <a:r>
              <a:rPr lang="ru-RU" i="1" dirty="0"/>
              <a:t>Звёздная величина </a:t>
            </a:r>
            <a:r>
              <a:rPr lang="ru-RU" dirty="0"/>
              <a:t>- числовая характеристика </a:t>
            </a:r>
            <a:r>
              <a:rPr lang="ru-RU" dirty="0" smtClean="0"/>
              <a:t>звезды</a:t>
            </a:r>
            <a:r>
              <a:rPr lang="ru-RU" dirty="0"/>
              <a:t>, показывающая, сколько света приходит от него в точку, где находится наблюдатель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/>
              <a:t>Видимая звёздная величина зависит не только от того, сколько света излучает объект, но и от того, на каком расстоянии от наблюдателя он находится. Видимая звёздная величина считается единицей измерения </a:t>
            </a:r>
            <a:r>
              <a:rPr lang="ru-RU" i="1" dirty="0"/>
              <a:t>блеска</a:t>
            </a:r>
            <a:r>
              <a:rPr lang="ru-RU" dirty="0"/>
              <a:t> звезды, причём чем блеск больше, тем величина </a:t>
            </a:r>
            <a:r>
              <a:rPr lang="ru-RU" dirty="0" smtClean="0"/>
              <a:t>меньше.</a:t>
            </a:r>
            <a:endParaRPr lang="en-US" dirty="0" smtClean="0"/>
          </a:p>
          <a:p>
            <a:r>
              <a:rPr lang="ru-RU" dirty="0" smtClean="0"/>
              <a:t>Исторически </a:t>
            </a:r>
            <a:r>
              <a:rPr lang="ru-RU" dirty="0"/>
              <a:t>сложившаяся система звёздных величин присваивала 1-ю величину наиболее ярким звёздам, а 6-ю - самым слабым, находящимся на пределе видимости невооружённым глазом.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более точных измерений </a:t>
            </a:r>
            <a:r>
              <a:rPr lang="ru-RU" dirty="0" smtClean="0"/>
              <a:t>пришлось </a:t>
            </a:r>
            <a:r>
              <a:rPr lang="ru-RU" dirty="0"/>
              <a:t>вводить дробные значения. </a:t>
            </a:r>
            <a:r>
              <a:rPr lang="ru-RU" dirty="0" smtClean="0"/>
              <a:t>Кроме того, существуют нулевые </a:t>
            </a:r>
            <a:r>
              <a:rPr lang="ru-RU" dirty="0"/>
              <a:t>и отрицательные звёздные величины. </a:t>
            </a:r>
            <a:endParaRPr lang="en-US" dirty="0" smtClean="0"/>
          </a:p>
          <a:p>
            <a:r>
              <a:rPr lang="ru-RU" dirty="0" smtClean="0"/>
              <a:t>Звёздные </a:t>
            </a:r>
            <a:r>
              <a:rPr lang="ru-RU" dirty="0"/>
              <a:t>величины обозначают индексом </a:t>
            </a:r>
            <a:r>
              <a:rPr lang="en-US" dirty="0"/>
              <a:t>m</a:t>
            </a:r>
            <a:r>
              <a:rPr lang="ru-RU" dirty="0" smtClean="0"/>
              <a:t> </a:t>
            </a:r>
            <a:r>
              <a:rPr lang="ru-RU" dirty="0"/>
              <a:t>(от лат. </a:t>
            </a:r>
            <a:r>
              <a:rPr lang="ru-RU" i="1" dirty="0" err="1"/>
              <a:t>magnitude</a:t>
            </a:r>
            <a:r>
              <a:rPr lang="ru-RU" dirty="0"/>
              <a:t> - "величина"), который ставят вверху после числового значения. Например, </a:t>
            </a:r>
            <a:r>
              <a:rPr lang="ru-RU" dirty="0" smtClean="0"/>
              <a:t>Полярная звезда 2,3</a:t>
            </a:r>
            <a:r>
              <a:rPr lang="en-US" baseline="30000" dirty="0" smtClean="0"/>
              <a:t>m</a:t>
            </a:r>
            <a:r>
              <a:rPr lang="ru-RU" dirty="0"/>
              <a:t>,</a:t>
            </a:r>
            <a:r>
              <a:rPr lang="ru-RU" dirty="0" smtClean="0"/>
              <a:t> </a:t>
            </a:r>
            <a:r>
              <a:rPr lang="ru-RU" dirty="0"/>
              <a:t>полная Луна имеет блеск около -11</a:t>
            </a:r>
            <a:r>
              <a:rPr lang="en-US" baseline="30000" dirty="0"/>
              <a:t>m</a:t>
            </a:r>
            <a:r>
              <a:rPr lang="ru-RU" dirty="0"/>
              <a:t> (в 10 тыс. раз ярче самой яркой звезды - Сириуса), Венера </a:t>
            </a:r>
            <a:r>
              <a:rPr lang="ru-RU" dirty="0" smtClean="0"/>
              <a:t>-4</a:t>
            </a:r>
            <a:r>
              <a:rPr lang="ru-RU" baseline="30000" dirty="0" smtClean="0"/>
              <a:t>m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i="1" dirty="0"/>
              <a:t>Абсолютная звёздная величина (M) </a:t>
            </a:r>
            <a:r>
              <a:rPr lang="ru-RU" dirty="0"/>
              <a:t>определяется как видимая звёздная величина объекта, если бы он был расположен на расстоянии 10 парсек от наблюдателя. Абсолютная </a:t>
            </a:r>
            <a:r>
              <a:rPr lang="ru-RU" dirty="0" smtClean="0"/>
              <a:t>звёздная </a:t>
            </a:r>
            <a:r>
              <a:rPr lang="ru-RU" dirty="0"/>
              <a:t>величина Солнца +4,7. </a:t>
            </a:r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/>
              <a:t>известна видимая звёздная величина и расстояние до объекта, можно вычислить абсолютную звёздную величину по формуле: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36451" y="674914"/>
            <a:ext cx="3849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Блеск. Звездная величина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83214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598714"/>
          </a:xfrm>
        </p:spPr>
        <p:txBody>
          <a:bodyPr rtlCol="0"/>
          <a:lstStyle/>
          <a:p>
            <a:pPr rtl="0"/>
            <a:r>
              <a:rPr lang="ru-RU" dirty="0" smtClean="0"/>
              <a:t>Основные характеристики звезд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85059" y="1458293"/>
            <a:ext cx="11658598" cy="5211053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i="1" dirty="0"/>
              <a:t>Светимостью</a:t>
            </a:r>
            <a:r>
              <a:rPr lang="ru-RU" sz="2000" b="1" dirty="0"/>
              <a:t> </a:t>
            </a:r>
            <a:r>
              <a:rPr lang="ru-RU" sz="2000" dirty="0"/>
              <a:t>называют полную </a:t>
            </a:r>
            <a:r>
              <a:rPr lang="ru-RU" sz="2000" dirty="0" smtClean="0"/>
              <a:t>энергию</a:t>
            </a:r>
            <a:r>
              <a:rPr lang="ru-RU" sz="2000" dirty="0"/>
              <a:t>, излучаемую звездой за единицу времени. Светимость звезды можно выразить в ваттах, но чаще её выражают в светимостях Солнца</a:t>
            </a:r>
            <a:r>
              <a:rPr lang="ru-RU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Количество энергии, выделяемой во время ядерной реакции, напрямую зависит от массы звезды — чем она больше, тем сильнее гравитация сжимает ядро светила, и тем больше водорода одновременно превращается в гелий. </a:t>
            </a: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ru-RU" sz="2000" dirty="0" smtClean="0"/>
              <a:t>На светимость </a:t>
            </a:r>
            <a:r>
              <a:rPr lang="ru-RU" sz="2000" dirty="0"/>
              <a:t>звезды </a:t>
            </a:r>
            <a:r>
              <a:rPr lang="ru-RU" sz="2000" dirty="0" smtClean="0"/>
              <a:t>влияет </a:t>
            </a:r>
            <a:r>
              <a:rPr lang="ru-RU" sz="2000" dirty="0"/>
              <a:t>площадь ее излучающей поверхности — то есть поверхности самой </a:t>
            </a:r>
            <a:r>
              <a:rPr lang="ru-RU" sz="2000" dirty="0" smtClean="0"/>
              <a:t>звезды.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Интервал светимостей наблюдаемых звёзд </a:t>
            </a:r>
            <a:r>
              <a:rPr lang="ru-RU" sz="2000" dirty="0" smtClean="0"/>
              <a:t>оказывается </a:t>
            </a:r>
            <a:r>
              <a:rPr lang="ru-RU" sz="2000" dirty="0"/>
              <a:t>невероятно широким: они могут отличаться более чем в миллиард </a:t>
            </a:r>
            <a:r>
              <a:rPr lang="ru-RU" sz="2000" dirty="0" smtClean="0"/>
              <a:t>раз.</a:t>
            </a:r>
            <a:endParaRPr lang="ru-RU" sz="2000" dirty="0"/>
          </a:p>
          <a:p>
            <a:pPr>
              <a:lnSpc>
                <a:spcPct val="150000"/>
              </a:lnSpc>
            </a:pP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50308" y="674914"/>
            <a:ext cx="1732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Светимость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31728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598714"/>
          </a:xfrm>
        </p:spPr>
        <p:txBody>
          <a:bodyPr rtlCol="0"/>
          <a:lstStyle/>
          <a:p>
            <a:pPr rtl="0"/>
            <a:r>
              <a:rPr lang="ru-RU" dirty="0" smtClean="0"/>
              <a:t>Основные характеристики звезд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85059" y="1458293"/>
            <a:ext cx="11658598" cy="5211053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dirty="0"/>
              <a:t> </a:t>
            </a:r>
            <a:r>
              <a:rPr lang="ru-RU" sz="2000" dirty="0" smtClean="0"/>
              <a:t>Цвет </a:t>
            </a:r>
            <a:r>
              <a:rPr lang="ru-RU" sz="2000" dirty="0"/>
              <a:t>звезды всегда указывает на её </a:t>
            </a:r>
            <a:r>
              <a:rPr lang="ru-RU" sz="2000" dirty="0" smtClean="0"/>
              <a:t>температуру. Самые </a:t>
            </a:r>
            <a:r>
              <a:rPr lang="ru-RU" sz="2000" dirty="0"/>
              <a:t>горячие звёзды - всегда голубого и белого цвета, менее горячие - желтоватого, холодные - красноватого.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dirty="0"/>
              <a:t>Человеческий глаз не способен </a:t>
            </a:r>
            <a:r>
              <a:rPr lang="ru-RU" sz="2000" dirty="0" smtClean="0"/>
              <a:t>точно </a:t>
            </a:r>
            <a:r>
              <a:rPr lang="ru-RU" sz="2000" dirty="0"/>
              <a:t>определить цвет звезды. Для более точных оценок служат фотографические и фотоэлектрические приёмники излучения, чувствительные к различным участкам видимого (или невидимого) спектра. </a:t>
            </a:r>
            <a:r>
              <a:rPr lang="ru-RU" sz="2000" dirty="0" smtClean="0"/>
              <a:t>Цвет </a:t>
            </a:r>
            <a:r>
              <a:rPr lang="ru-RU" sz="2000" dirty="0"/>
              <a:t>звезды зависит от того, на какой участок спектра приходится наибольшая энергия излучения</a:t>
            </a:r>
            <a:r>
              <a:rPr lang="ru-RU" sz="2000" dirty="0" smtClean="0"/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/>
              <a:t>Спектральный </a:t>
            </a:r>
            <a:r>
              <a:rPr lang="ru-RU" sz="2000" dirty="0"/>
              <a:t>аппарат, устанавливаемый на телескопе, при помощи специального оптического устройства - дифракционной решётки - раскладывает свет звезды по длинам волн в радужную полоску спектра. Самое коротковолновое видимое излучение соответствует фиолетовому цвету, а наиболее длинноволновое - красному. По спектру нетрудно узнать, какая энергия приходит от звезды на различных длинах волн, и оценить её температуру точнее, чем по цвету.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077579" y="680755"/>
            <a:ext cx="3008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Цвет и температура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76933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598714"/>
          </a:xfrm>
        </p:spPr>
        <p:txBody>
          <a:bodyPr rtlCol="0"/>
          <a:lstStyle/>
          <a:p>
            <a:pPr rtl="0"/>
            <a:r>
              <a:rPr lang="ru-RU" dirty="0" smtClean="0"/>
              <a:t>Основные характеристики звезд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85059" y="1458293"/>
            <a:ext cx="11658598" cy="5211053"/>
          </a:xfrm>
        </p:spPr>
        <p:txBody>
          <a:bodyPr rtlCol="0">
            <a:noAutofit/>
          </a:bodyPr>
          <a:lstStyle/>
          <a:p>
            <a:r>
              <a:rPr lang="ru-RU" sz="2000" dirty="0"/>
              <a:t> Многочисленные тёмные линии, пересекающие спектральную полоску, связаны с поглощением света атомами различных элементов в атмосфере звезды. Так как каждый химический элемент имеет свой набор линий, спектр позволяет определить, из каких веществ состоит звезда (оказалось, из тех же, что известны на Земле, а больше всего в звёздах самых лёгких элементов - водорода и гелия). Но даже у одного и того же элемента набор линий и количество энергии, поглощаемой в каждой из них, зависит от температуры и плотности атмосферы. Разработаны специальные физические методы определения характеристик звезды по анализу её спектра.</a:t>
            </a:r>
          </a:p>
          <a:p>
            <a:r>
              <a:rPr lang="ru-RU" sz="2000" dirty="0"/>
              <a:t>В горячих голубых звёздах с температурой свыше 10-15 тыс. кельвинов большая часть атомов ионизована, </a:t>
            </a:r>
            <a:r>
              <a:rPr lang="ru-RU" sz="2000" dirty="0" smtClean="0"/>
              <a:t>лишена </a:t>
            </a:r>
            <a:r>
              <a:rPr lang="ru-RU" sz="2000" dirty="0"/>
              <a:t>электронов. Полностью ионизованные атомы не дают спектральных линий, поэтому в спектрах таких звёзд линий мало. Самые заметные принадлежат гелию. У звёзд с температурой 5-10 тыс. кельвинов (к ним относится Солнце) выделяются линии водорода, кальция, железа, магния и ряда других металлов. Наконец, у более холодных звёзд преобладают линии металлов и молекул, выдерживающих высокие температуры (например, молекул окиси титана</a:t>
            </a:r>
            <a:r>
              <a:rPr lang="ru-RU" sz="2000" dirty="0" smtClean="0"/>
              <a:t>).</a:t>
            </a:r>
          </a:p>
          <a:p>
            <a:r>
              <a:rPr lang="ru-RU" sz="2000" dirty="0"/>
              <a:t>В начале XX в. в Гарвардской обсерватории (США) была разработана спектральная классификация звёзд. Основные классы в ней обозначаются латинскими буквами О, В, A, F, G, К, М, они отличаются набором наблюдаемых линий и плавно переходят один в </a:t>
            </a:r>
            <a:r>
              <a:rPr lang="ru-RU" sz="2000" dirty="0" smtClean="0"/>
              <a:t>другой.</a:t>
            </a:r>
            <a:endParaRPr lang="ru-RU" sz="20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61349" y="703057"/>
            <a:ext cx="4224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Спектр и химический состав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36044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598714"/>
          </a:xfrm>
        </p:spPr>
        <p:txBody>
          <a:bodyPr rtlCol="0"/>
          <a:lstStyle/>
          <a:p>
            <a:pPr rtl="0"/>
            <a:r>
              <a:rPr lang="ru-RU" dirty="0" smtClean="0"/>
              <a:t>Основные характеристики звезд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85059" y="1458293"/>
            <a:ext cx="11658598" cy="5211053"/>
          </a:xfrm>
        </p:spPr>
        <p:txBody>
          <a:bodyPr rtlCol="0">
            <a:noAutofit/>
          </a:bodyPr>
          <a:lstStyle/>
          <a:p>
            <a:r>
              <a:rPr lang="ru-RU" sz="2000" dirty="0"/>
              <a:t> Многочисленные тёмные линии, пересекающие спектральную полоску, связаны с поглощением света атомами различных элементов в атмосфере звезды. Так как каждый химический элемент имеет свой набор линий, спектр позволяет определить, из каких веществ состоит </a:t>
            </a:r>
            <a:r>
              <a:rPr lang="ru-RU" sz="2000" dirty="0" smtClean="0"/>
              <a:t>звезда.</a:t>
            </a:r>
            <a:endParaRPr lang="ru-RU" sz="2000" dirty="0"/>
          </a:p>
          <a:p>
            <a:r>
              <a:rPr lang="ru-RU" sz="2000" dirty="0"/>
              <a:t>В горячих голубых звёздах с температурой свыше 10-15 тыс. кельвинов большая часть атомов ионизована, </a:t>
            </a:r>
            <a:r>
              <a:rPr lang="ru-RU" sz="2000" dirty="0" smtClean="0"/>
              <a:t>лишена </a:t>
            </a:r>
            <a:r>
              <a:rPr lang="ru-RU" sz="2000" dirty="0"/>
              <a:t>электронов. Полностью ионизованные атомы не дают спектральных линий, поэтому в спектрах таких звёзд линий мало. Самые заметные принадлежат гелию. У звёзд с температурой 5-10 тыс. кельвинов (к ним относится Солнце) выделяются линии водорода, кальция, железа, магния и ряда других металлов. Наконец, у более холодных звёзд преобладают линии металлов и молекул, выдерживающих высокие температуры (например, молекул окиси титана</a:t>
            </a:r>
            <a:r>
              <a:rPr lang="ru-RU" sz="2000" dirty="0" smtClean="0"/>
              <a:t>).</a:t>
            </a:r>
          </a:p>
          <a:p>
            <a:r>
              <a:rPr lang="ru-RU" sz="2000" dirty="0"/>
              <a:t>В начале XX в. в Гарвардской обсерватории (США) была разработана спектральная классификация звёзд. Основные классы в ней обозначаются латинскими буквами О, В, A, F, G, К, М, они отличаются набором наблюдаемых линий и плавно переходят один в </a:t>
            </a:r>
            <a:r>
              <a:rPr lang="ru-RU" sz="2000" dirty="0" smtClean="0"/>
              <a:t>другой.</a:t>
            </a:r>
          </a:p>
          <a:p>
            <a:r>
              <a:rPr lang="ru-RU" sz="2000" dirty="0"/>
              <a:t>Вдоль этой последовательности уменьшается температура звёзд и меняется их цвет - от голубого к красному. Звёзды, относящиеся к классам О, В и А, называют горячими или ранними, F и G - солнечными, К и М - холодными или поздними. Для более точной характеристики каждый класс разделён ещё на 10 подклассов, обозначаемых цифрами от 0 до 9, которые ставятся после буквы.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61349" y="703057"/>
            <a:ext cx="4224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Спектр и химический состав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11514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598714"/>
          </a:xfrm>
        </p:spPr>
        <p:txBody>
          <a:bodyPr rtlCol="0"/>
          <a:lstStyle/>
          <a:p>
            <a:pPr rtl="0"/>
            <a:r>
              <a:rPr lang="ru-RU" dirty="0" smtClean="0"/>
              <a:t>Основные характеристики звезд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85059" y="1458293"/>
            <a:ext cx="11658598" cy="5211053"/>
          </a:xfrm>
        </p:spPr>
        <p:txBody>
          <a:bodyPr rtlCol="0">
            <a:noAutofit/>
          </a:bodyPr>
          <a:lstStyle/>
          <a:p>
            <a:r>
              <a:rPr lang="ru-RU" sz="2000" dirty="0" smtClean="0"/>
              <a:t>В </a:t>
            </a:r>
            <a:r>
              <a:rPr lang="ru-RU" sz="2000" dirty="0"/>
              <a:t>большинстве случаев радиус звезды (R) определяют теоретически, исходя из оценок её полной светимости (L) во всём оптическом диапазоне и температуры (Т</a:t>
            </a:r>
            <a:r>
              <a:rPr lang="ru-RU" sz="2000" dirty="0" smtClean="0"/>
              <a:t>).</a:t>
            </a:r>
          </a:p>
          <a:p>
            <a:r>
              <a:rPr lang="ru-RU" sz="2000" dirty="0"/>
              <a:t>Итак, по своим размерам, звезды </a:t>
            </a:r>
            <a:r>
              <a:rPr lang="ru-RU" sz="2000" dirty="0" smtClean="0"/>
              <a:t>делятся: Сверхгиганты (I), Яркие гиганты (II), Гиганты (III), Субгиганты (IV), Карлики </a:t>
            </a:r>
            <a:r>
              <a:rPr lang="ru-RU" sz="2000" dirty="0"/>
              <a:t>главной </a:t>
            </a:r>
            <a:r>
              <a:rPr lang="ru-RU" sz="2000" dirty="0" smtClean="0"/>
              <a:t>последовательности (V), Субкарлики</a:t>
            </a:r>
            <a:r>
              <a:rPr lang="ru-RU" sz="2000" dirty="0"/>
              <a:t> (VI</a:t>
            </a:r>
            <a:r>
              <a:rPr lang="ru-RU" sz="2000" dirty="0" smtClean="0"/>
              <a:t>), Белые </a:t>
            </a:r>
            <a:r>
              <a:rPr lang="ru-RU" sz="2000" dirty="0"/>
              <a:t>карлики </a:t>
            </a:r>
            <a:r>
              <a:rPr lang="ru-RU" sz="2000" dirty="0" smtClean="0"/>
              <a:t>(</a:t>
            </a:r>
            <a:r>
              <a:rPr lang="ru-RU" sz="2000" dirty="0"/>
              <a:t>VII</a:t>
            </a:r>
            <a:r>
              <a:rPr lang="ru-RU" sz="2000" dirty="0" smtClean="0"/>
              <a:t>).</a:t>
            </a:r>
          </a:p>
          <a:p>
            <a:endParaRPr lang="ru-RU" sz="2000" dirty="0"/>
          </a:p>
          <a:p>
            <a:r>
              <a:rPr lang="ru-RU" sz="2000" dirty="0"/>
              <a:t>Важнейшей характеристикой звезды является масса. Чем больше вещества собралось в звезду, тем выше давление и температура в её центре, а это определяет практически все остальные </a:t>
            </a:r>
            <a:r>
              <a:rPr lang="ru-RU" sz="2000" dirty="0" smtClean="0"/>
              <a:t>характеристики </a:t>
            </a:r>
            <a:r>
              <a:rPr lang="ru-RU" sz="2000" dirty="0"/>
              <a:t>звезды, а также особенности её жизненного пути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Способы </a:t>
            </a:r>
            <a:r>
              <a:rPr lang="ru-RU" sz="2000" dirty="0"/>
              <a:t>вычисления массы считаются косвенными, </a:t>
            </a:r>
            <a:r>
              <a:rPr lang="ru-RU" sz="2000" dirty="0" smtClean="0"/>
              <a:t>они </a:t>
            </a:r>
            <a:r>
              <a:rPr lang="ru-RU" sz="2000" dirty="0"/>
              <a:t>строятся </a:t>
            </a:r>
            <a:r>
              <a:rPr lang="ru-RU" sz="2000" dirty="0" smtClean="0"/>
              <a:t>на анализе </a:t>
            </a:r>
            <a:r>
              <a:rPr lang="ru-RU" sz="2000" dirty="0"/>
              <a:t>тех звёздных характеристик, которые так или иначе связаны с </a:t>
            </a:r>
            <a:r>
              <a:rPr lang="ru-RU" sz="2000" dirty="0" smtClean="0"/>
              <a:t>массой, чаще </a:t>
            </a:r>
            <a:r>
              <a:rPr lang="ru-RU" sz="2000" dirty="0"/>
              <a:t>всего это светимость. </a:t>
            </a:r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432483" y="680755"/>
            <a:ext cx="2653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Размеры и масса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25519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62_TF03431380" id="{C5372053-071F-4A30-B713-CAC0FBBF8602}" vid="{47BF81C2-3D26-44B6-92D3-BB3940A76306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4873beb7-5857-4685-be1f-d57550cc96cc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презентация, макет с лентами и полосками (широкоэкранный формат)</Template>
  <TotalTime>0</TotalTime>
  <Words>1463</Words>
  <Application>Microsoft Office PowerPoint</Application>
  <PresentationFormat>Широкоэкранный</PresentationFormat>
  <Paragraphs>66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Euphemia</vt:lpstr>
      <vt:lpstr>Plantagenet Cherokee</vt:lpstr>
      <vt:lpstr>Wingdings</vt:lpstr>
      <vt:lpstr>Научная литература 16 х 9</vt:lpstr>
      <vt:lpstr>ЗВЕЗДЫ: основные характеристики. Эволюция звезд</vt:lpstr>
      <vt:lpstr>Презентация PowerPoint</vt:lpstr>
      <vt:lpstr>Основные характеристики звезд</vt:lpstr>
      <vt:lpstr>Основные характеристики звезд</vt:lpstr>
      <vt:lpstr>Основные характеристики звезд</vt:lpstr>
      <vt:lpstr>Основные характеристики звезд</vt:lpstr>
      <vt:lpstr>Основные характеристики звезд</vt:lpstr>
      <vt:lpstr>Основные характеристики звезд</vt:lpstr>
      <vt:lpstr>Основные характеристики звезд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2020-04-01T16:11:19Z</dcterms:created>
  <dcterms:modified xsi:type="dcterms:W3CDTF">2020-04-02T11:02:45Z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